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embeddings/oleObject4.bin" ContentType="application/vnd.openxmlformats-officedocument.oleObject"/>
  <Override PartName="/ppt/notesSlides/notesSlide6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7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3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715" r:id="rId2"/>
    <p:sldMasterId id="2147483727" r:id="rId3"/>
    <p:sldMasterId id="2147483751" r:id="rId4"/>
    <p:sldMasterId id="2147483799" r:id="rId5"/>
    <p:sldMasterId id="2147483847" r:id="rId6"/>
    <p:sldMasterId id="2147483859" r:id="rId7"/>
    <p:sldMasterId id="2147483871" r:id="rId8"/>
    <p:sldMasterId id="2147483883" r:id="rId9"/>
    <p:sldMasterId id="2147483895" r:id="rId10"/>
    <p:sldMasterId id="2147483919" r:id="rId11"/>
  </p:sldMasterIdLst>
  <p:notesMasterIdLst>
    <p:notesMasterId r:id="rId80"/>
  </p:notesMasterIdLst>
  <p:sldIdLst>
    <p:sldId id="256" r:id="rId12"/>
    <p:sldId id="520" r:id="rId13"/>
    <p:sldId id="463" r:id="rId14"/>
    <p:sldId id="518" r:id="rId15"/>
    <p:sldId id="360" r:id="rId16"/>
    <p:sldId id="435" r:id="rId17"/>
    <p:sldId id="465" r:id="rId18"/>
    <p:sldId id="521" r:id="rId19"/>
    <p:sldId id="502" r:id="rId20"/>
    <p:sldId id="503" r:id="rId21"/>
    <p:sldId id="436" r:id="rId22"/>
    <p:sldId id="461" r:id="rId23"/>
    <p:sldId id="440" r:id="rId24"/>
    <p:sldId id="441" r:id="rId25"/>
    <p:sldId id="445" r:id="rId26"/>
    <p:sldId id="528" r:id="rId27"/>
    <p:sldId id="447" r:id="rId28"/>
    <p:sldId id="450" r:id="rId29"/>
    <p:sldId id="451" r:id="rId30"/>
    <p:sldId id="452" r:id="rId31"/>
    <p:sldId id="453" r:id="rId32"/>
    <p:sldId id="438" r:id="rId33"/>
    <p:sldId id="482" r:id="rId34"/>
    <p:sldId id="487" r:id="rId35"/>
    <p:sldId id="477" r:id="rId36"/>
    <p:sldId id="497" r:id="rId37"/>
    <p:sldId id="478" r:id="rId38"/>
    <p:sldId id="479" r:id="rId39"/>
    <p:sldId id="480" r:id="rId40"/>
    <p:sldId id="512" r:id="rId41"/>
    <p:sldId id="489" r:id="rId42"/>
    <p:sldId id="514" r:id="rId43"/>
    <p:sldId id="509" r:id="rId44"/>
    <p:sldId id="513" r:id="rId45"/>
    <p:sldId id="515" r:id="rId46"/>
    <p:sldId id="522" r:id="rId47"/>
    <p:sldId id="495" r:id="rId48"/>
    <p:sldId id="428" r:id="rId49"/>
    <p:sldId id="517" r:id="rId50"/>
    <p:sldId id="483" r:id="rId51"/>
    <p:sldId id="484" r:id="rId52"/>
    <p:sldId id="523" r:id="rId53"/>
    <p:sldId id="524" r:id="rId54"/>
    <p:sldId id="525" r:id="rId55"/>
    <p:sldId id="526" r:id="rId56"/>
    <p:sldId id="527" r:id="rId57"/>
    <p:sldId id="485" r:id="rId58"/>
    <p:sldId id="486" r:id="rId59"/>
    <p:sldId id="286" r:id="rId60"/>
    <p:sldId id="516" r:id="rId61"/>
    <p:sldId id="510" r:id="rId62"/>
    <p:sldId id="511" r:id="rId63"/>
    <p:sldId id="504" r:id="rId64"/>
    <p:sldId id="505" r:id="rId65"/>
    <p:sldId id="506" r:id="rId66"/>
    <p:sldId id="507" r:id="rId67"/>
    <p:sldId id="508" r:id="rId68"/>
    <p:sldId id="398" r:id="rId69"/>
    <p:sldId id="399" r:id="rId70"/>
    <p:sldId id="323" r:id="rId71"/>
    <p:sldId id="382" r:id="rId72"/>
    <p:sldId id="413" r:id="rId73"/>
    <p:sldId id="414" r:id="rId74"/>
    <p:sldId id="415" r:id="rId75"/>
    <p:sldId id="416" r:id="rId76"/>
    <p:sldId id="417" r:id="rId77"/>
    <p:sldId id="418" r:id="rId78"/>
    <p:sldId id="419" r:id="rId79"/>
  </p:sldIdLst>
  <p:sldSz cx="9144000" cy="6858000" type="screen4x3"/>
  <p:notesSz cx="6858000" cy="9144000"/>
  <p:defaultTextStyle>
    <a:defPPr>
      <a:defRPr lang="en-GB"/>
    </a:defPPr>
    <a:lvl1pPr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1pPr>
    <a:lvl2pPr marL="4572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2pPr>
    <a:lvl3pPr marL="9144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3pPr>
    <a:lvl4pPr marL="13716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4pPr>
    <a:lvl5pPr marL="1828800" algn="l" rtl="0" fontAlgn="base">
      <a:spcBef>
        <a:spcPct val="20000"/>
      </a:spcBef>
      <a:spcAft>
        <a:spcPct val="0"/>
      </a:spcAft>
      <a:buClr>
        <a:schemeClr val="folHlink"/>
      </a:buClr>
      <a:buSzPct val="65000"/>
      <a:buFont typeface="Wingdings" pitchFamily="2" charset="2"/>
      <a:buChar char="n"/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rgbClr val="000000"/>
        </a:solidFill>
        <a:effectLst>
          <a:outerShdw blurRad="38100" dist="38100" dir="2700000" algn="tl">
            <a:srgbClr val="000000">
              <a:alpha val="43137"/>
            </a:srgbClr>
          </a:outerShdw>
        </a:effectLst>
        <a:latin typeface="Tahoma" pitchFamily="34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B21A"/>
    <a:srgbClr val="000000"/>
    <a:srgbClr val="0000FF"/>
    <a:srgbClr val="7A5FEF"/>
    <a:srgbClr val="7DD181"/>
    <a:srgbClr val="FF66CC"/>
    <a:srgbClr val="FF9F9F"/>
    <a:srgbClr val="9BE5FF"/>
    <a:srgbClr val="0000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85" autoAdjust="0"/>
    <p:restoredTop sz="95268" autoAdjust="0"/>
  </p:normalViewPr>
  <p:slideViewPr>
    <p:cSldViewPr snapToGrid="0">
      <p:cViewPr varScale="1">
        <p:scale>
          <a:sx n="87" d="100"/>
          <a:sy n="87" d="100"/>
        </p:scale>
        <p:origin x="-19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1548" y="-72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63" Type="http://schemas.openxmlformats.org/officeDocument/2006/relationships/slide" Target="slides/slide52.xml"/><Relationship Id="rId64" Type="http://schemas.openxmlformats.org/officeDocument/2006/relationships/slide" Target="slides/slide53.xml"/><Relationship Id="rId65" Type="http://schemas.openxmlformats.org/officeDocument/2006/relationships/slide" Target="slides/slide54.xml"/><Relationship Id="rId66" Type="http://schemas.openxmlformats.org/officeDocument/2006/relationships/slide" Target="slides/slide55.xml"/><Relationship Id="rId67" Type="http://schemas.openxmlformats.org/officeDocument/2006/relationships/slide" Target="slides/slide56.xml"/><Relationship Id="rId68" Type="http://schemas.openxmlformats.org/officeDocument/2006/relationships/slide" Target="slides/slide57.xml"/><Relationship Id="rId69" Type="http://schemas.openxmlformats.org/officeDocument/2006/relationships/slide" Target="slides/slide58.xml"/><Relationship Id="rId50" Type="http://schemas.openxmlformats.org/officeDocument/2006/relationships/slide" Target="slides/slide39.xml"/><Relationship Id="rId51" Type="http://schemas.openxmlformats.org/officeDocument/2006/relationships/slide" Target="slides/slide40.xml"/><Relationship Id="rId52" Type="http://schemas.openxmlformats.org/officeDocument/2006/relationships/slide" Target="slides/slide41.xml"/><Relationship Id="rId53" Type="http://schemas.openxmlformats.org/officeDocument/2006/relationships/slide" Target="slides/slide42.xml"/><Relationship Id="rId54" Type="http://schemas.openxmlformats.org/officeDocument/2006/relationships/slide" Target="slides/slide43.xml"/><Relationship Id="rId55" Type="http://schemas.openxmlformats.org/officeDocument/2006/relationships/slide" Target="slides/slide44.xml"/><Relationship Id="rId56" Type="http://schemas.openxmlformats.org/officeDocument/2006/relationships/slide" Target="slides/slide45.xml"/><Relationship Id="rId57" Type="http://schemas.openxmlformats.org/officeDocument/2006/relationships/slide" Target="slides/slide46.xml"/><Relationship Id="rId58" Type="http://schemas.openxmlformats.org/officeDocument/2006/relationships/slide" Target="slides/slide47.xml"/><Relationship Id="rId59" Type="http://schemas.openxmlformats.org/officeDocument/2006/relationships/slide" Target="slides/slide4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Master" Target="slideMasters/slideMaster9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80" Type="http://schemas.openxmlformats.org/officeDocument/2006/relationships/notesMaster" Target="notesMasters/notesMaster1.xml"/><Relationship Id="rId81" Type="http://schemas.openxmlformats.org/officeDocument/2006/relationships/printerSettings" Target="printerSettings/printerSettings1.bin"/><Relationship Id="rId82" Type="http://schemas.openxmlformats.org/officeDocument/2006/relationships/presProps" Target="presProps.xml"/><Relationship Id="rId83" Type="http://schemas.openxmlformats.org/officeDocument/2006/relationships/viewProps" Target="viewProps.xml"/><Relationship Id="rId84" Type="http://schemas.openxmlformats.org/officeDocument/2006/relationships/theme" Target="theme/theme1.xml"/><Relationship Id="rId85" Type="http://schemas.openxmlformats.org/officeDocument/2006/relationships/tableStyles" Target="tableStyles.xml"/><Relationship Id="rId70" Type="http://schemas.openxmlformats.org/officeDocument/2006/relationships/slide" Target="slides/slide59.xml"/><Relationship Id="rId71" Type="http://schemas.openxmlformats.org/officeDocument/2006/relationships/slide" Target="slides/slide60.xml"/><Relationship Id="rId72" Type="http://schemas.openxmlformats.org/officeDocument/2006/relationships/slide" Target="slides/slide61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73" Type="http://schemas.openxmlformats.org/officeDocument/2006/relationships/slide" Target="slides/slide62.xml"/><Relationship Id="rId74" Type="http://schemas.openxmlformats.org/officeDocument/2006/relationships/slide" Target="slides/slide63.xml"/><Relationship Id="rId75" Type="http://schemas.openxmlformats.org/officeDocument/2006/relationships/slide" Target="slides/slide64.xml"/><Relationship Id="rId76" Type="http://schemas.openxmlformats.org/officeDocument/2006/relationships/slide" Target="slides/slide65.xml"/><Relationship Id="rId77" Type="http://schemas.openxmlformats.org/officeDocument/2006/relationships/slide" Target="slides/slide66.xml"/><Relationship Id="rId78" Type="http://schemas.openxmlformats.org/officeDocument/2006/relationships/slide" Target="slides/slide67.xml"/><Relationship Id="rId79" Type="http://schemas.openxmlformats.org/officeDocument/2006/relationships/slide" Target="slides/slide68.xml"/><Relationship Id="rId60" Type="http://schemas.openxmlformats.org/officeDocument/2006/relationships/slide" Target="slides/slide49.xml"/><Relationship Id="rId61" Type="http://schemas.openxmlformats.org/officeDocument/2006/relationships/slide" Target="slides/slide50.xml"/><Relationship Id="rId62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11" Type="http://schemas.openxmlformats.org/officeDocument/2006/relationships/slideMaster" Target="slideMasters/slideMaster11.xml"/><Relationship Id="rId1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4" Type="http://schemas.openxmlformats.org/officeDocument/2006/relationships/image" Target="../media/image97.wmf"/><Relationship Id="rId1" Type="http://schemas.openxmlformats.org/officeDocument/2006/relationships/image" Target="../media/image94.wmf"/><Relationship Id="rId2" Type="http://schemas.openxmlformats.org/officeDocument/2006/relationships/image" Target="../media/image9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wmf"/><Relationship Id="rId2" Type="http://schemas.openxmlformats.org/officeDocument/2006/relationships/image" Target="../media/image103.wmf"/><Relationship Id="rId3" Type="http://schemas.openxmlformats.org/officeDocument/2006/relationships/image" Target="../media/image10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endParaRPr lang="en-GB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fld id="{DD7C869E-0E33-441F-AE8B-3AFCC16F10A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983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2131F01-80CB-428F-BF99-0EDD2F3D6C09}" type="slidenum">
              <a:rPr lang="en-GB"/>
              <a:pPr/>
              <a:t>1</a:t>
            </a:fld>
            <a:endParaRPr lang="en-GB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 + 5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B24E223B-5356-42C5-A5E4-3E6DBED0844A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F18C1AF-0E89-4697-853A-000730EB1D4D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F405C02-344B-4377-A028-E046DD671235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EC2A7D97-7A73-4CE4-96D4-883EDC3505C2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800080"/>
              </a:buClr>
            </a:pPr>
            <a:fld id="{DD7C869E-0E33-441F-AE8B-3AFCC16F10A7}" type="slidenum">
              <a:rPr lang="en-GB" smtClean="0"/>
              <a:pPr>
                <a:buClr>
                  <a:srgbClr val="800080"/>
                </a:buClr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2147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800080"/>
              </a:buClr>
            </a:pPr>
            <a:fld id="{DD7C869E-0E33-441F-AE8B-3AFCC16F10A7}" type="slidenum">
              <a:rPr lang="en-GB" smtClean="0"/>
              <a:pPr>
                <a:buClr>
                  <a:srgbClr val="800080"/>
                </a:buClr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197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buClr>
                <a:srgbClr val="800080"/>
              </a:buClr>
            </a:pPr>
            <a:fld id="{DD7C869E-0E33-441F-AE8B-3AFCC16F10A7}" type="slidenum">
              <a:rPr lang="en-GB" smtClean="0"/>
              <a:pPr>
                <a:buClr>
                  <a:srgbClr val="800080"/>
                </a:buClr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93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GB" dirty="0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ACE25492-DB21-471E-91FE-A9853958CC16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Ethylene-formaldehyde-Ethylene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C869E-0E33-441F-AE8B-3AFCC16F10A7}" type="slidenum">
              <a:rPr lang="en-GB" smtClean="0"/>
              <a:pPr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19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86BAC8E7-63F4-4C8A-8B00-3D22B2FD7BB0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4DBBE9F8-720B-4632-ADD1-4B73F9CCFE40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D24E0D3B-3B2F-40A8-A597-5E19D05B1BEC}" type="slidenum">
              <a:rPr lang="en-GB" sz="1200" smtClean="0">
                <a:solidFill>
                  <a:prstClr val="black"/>
                </a:solidFill>
                <a:latin typeface="Arial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GB" sz="1200" smtClean="0">
              <a:solidFill>
                <a:prstClr val="black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pn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pn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MCC Conference, 28-30 Mar 2012</a:t>
            </a:r>
            <a:endParaRPr lang="en-GB" dirty="0"/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7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EF2F45A6-6508-4EEB-99BD-202331CE4E5E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44" y="188916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6" y="620716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CMMP11, 13-15 Dec 2011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7B4BB-0888-47C2-9FB9-DAD22CC36BA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4853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EF2F45A6-6508-4EEB-99BD-202331CE4E5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03104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1371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CA2793F0-67A1-4690-A601-F6F0D9B8F8CD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39574752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DA3A8E59-07BF-423E-9A70-4EEBA1BD4452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8575372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6791C-72CD-4CEA-A4D0-F2FD1FE004B3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85865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E5FDC-BD73-4D0A-B6C9-5AFF7831C31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751129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5A236-7DAA-4EF0-9A74-13AF0BD0F31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576516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43A3C-15D6-4060-BBD7-7C962DD3D75F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915095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B6732-8E17-4087-8134-3C83192BA2A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492526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1C964-4FF3-4729-B2D0-2CBF23D17F7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105351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7B4BB-0888-47C2-9FB9-DAD22CC36BA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330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9" y="115891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8" y="115891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CMMP11, 13-15 Dec 2011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E8EC3-FFAF-4300-894A-FBD81C64FD2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892416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E8EC3-FFAF-4300-894A-FBD81C64FD2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629306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7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 dirty="0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44" y="188916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6" y="620716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89691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31" y="1125538"/>
            <a:ext cx="8424863" cy="5478462"/>
          </a:xfrm>
        </p:spPr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6" y="6531371"/>
            <a:ext cx="4111625" cy="354014"/>
          </a:xfrm>
        </p:spPr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94" y="6531371"/>
            <a:ext cx="1512887" cy="354014"/>
          </a:xfrm>
        </p:spPr>
        <p:txBody>
          <a:bodyPr/>
          <a:lstStyle>
            <a:lvl1pPr>
              <a:defRPr/>
            </a:lvl1pPr>
          </a:lstStyle>
          <a:p>
            <a:fld id="{CA2793F0-67A1-4690-A601-F6F0D9B8F8CD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90872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70891635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6" y="6525344"/>
            <a:ext cx="4111625" cy="354014"/>
          </a:xfrm>
        </p:spPr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94" y="6531371"/>
            <a:ext cx="1512887" cy="354014"/>
          </a:xfrm>
        </p:spPr>
        <p:txBody>
          <a:bodyPr/>
          <a:lstStyle>
            <a:lvl1pPr>
              <a:defRPr/>
            </a:lvl1pPr>
          </a:lstStyle>
          <a:p>
            <a:fld id="{DA3A8E59-07BF-423E-9A70-4EEBA1BD4452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2051406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9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6791C-72CD-4CEA-A4D0-F2FD1FE004B3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1578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E5FDC-BD73-4D0A-B6C9-5AFF7831C31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283770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5A236-7DAA-4EF0-9A74-13AF0BD0F31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02345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43A3C-15D6-4060-BBD7-7C962DD3D75F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27718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B6732-8E17-4087-8134-3C83192BA2A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539465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1C964-4FF3-4729-B2D0-2CBF23D17F7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876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EF2F45A6-6508-4EEB-99BD-202331CE4E5E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08127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7B4BB-0888-47C2-9FB9-DAD22CC36BA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265881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9" y="115891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8" y="115891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E8EC3-FFAF-4300-894A-FBD81C64FD2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87369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1371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CA2793F0-67A1-4690-A601-F6F0D9B8F8CD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063947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DA3A8E59-07BF-423E-9A70-4EEBA1BD4452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215573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6791C-72CD-4CEA-A4D0-F2FD1FE004B3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141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E5FDC-BD73-4D0A-B6C9-5AFF7831C317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4769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5A236-7DAA-4EF0-9A74-13AF0BD0F31E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564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43A3C-15D6-4060-BBD7-7C962DD3D75F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553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B6732-8E17-4087-8134-3C83192BA2A1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18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4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 smtClean="0"/>
              <a:t>MCC Conference, 28-30 Mar 2012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6" y="6531371"/>
            <a:ext cx="4111625" cy="354014"/>
          </a:xfrm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94" y="6531371"/>
            <a:ext cx="1512887" cy="354014"/>
          </a:xfrm>
        </p:spPr>
        <p:txBody>
          <a:bodyPr/>
          <a:lstStyle>
            <a:lvl1pPr>
              <a:defRPr/>
            </a:lvl1pPr>
          </a:lstStyle>
          <a:p>
            <a:fld id="{CA2793F0-67A1-4690-A601-F6F0D9B8F8CD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767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1C964-4FF3-4729-B2D0-2CBF23D17F71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859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7B4BB-0888-47C2-9FB9-DAD22CC36BAE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67632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E8EC3-FFAF-4300-894A-FBD81C64FD27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474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58E7-2126-412A-9648-E8AED8B214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987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002A-7BED-4F34-A5F0-4C5704145927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7697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CBDD9-FD2F-46C5-A575-79A193338C4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3181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812AD-7E1F-403D-BD76-A037AE0AE00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168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D390-998A-4BE3-B66A-CD09658D4FA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7044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847D-F255-48CB-9A9A-734516B0313A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4614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576A-60FC-4D7A-B06D-174B1F4E7B2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MCC Conference, 28-30 Mar 2012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6" y="6525344"/>
            <a:ext cx="4111625" cy="354014"/>
          </a:xfrm>
        </p:spPr>
        <p:txBody>
          <a:bodyPr/>
          <a:lstStyle>
            <a:lvl1pPr>
              <a:defRPr/>
            </a:lvl1pPr>
          </a:lstStyle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94" y="6531371"/>
            <a:ext cx="1512887" cy="354014"/>
          </a:xfrm>
        </p:spPr>
        <p:txBody>
          <a:bodyPr/>
          <a:lstStyle>
            <a:lvl1pPr>
              <a:defRPr/>
            </a:lvl1pPr>
          </a:lstStyle>
          <a:p>
            <a:fld id="{DA3A8E59-07BF-423E-9A70-4EEBA1BD4452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410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4F47-24BD-41B1-8556-5B0809C3A64D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038359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CAF3D-ED3D-4AC8-AA09-50E9A9F0F55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1597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4F41E-6180-4048-86B7-148198149C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1444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0FF8E-2BCF-4A03-8673-FA7878238C09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6611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58E7-2126-412A-9648-E8AED8B214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34727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002A-7BED-4F34-A5F0-4C5704145927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787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CBDD9-FD2F-46C5-A575-79A193338C4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29817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812AD-7E1F-403D-BD76-A037AE0AE00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53001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D390-998A-4BE3-B66A-CD09658D4FA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845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847D-F255-48CB-9A9A-734516B0313A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996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9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MCC Conference, 28-30 Mar 2012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6791C-72CD-4CEA-A4D0-F2FD1FE004B3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43886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576A-60FC-4D7A-B06D-174B1F4E7B2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29739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4F47-24BD-41B1-8556-5B0809C3A64D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963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CAF3D-ED3D-4AC8-AA09-50E9A9F0F55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1610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4F41E-6180-4048-86B7-148198149C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4534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0FF8E-2BCF-4A03-8673-FA7878238C09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320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58E7-2126-412A-9648-E8AED8B214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1475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002A-7BED-4F34-A5F0-4C5704145927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5720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CBDD9-FD2F-46C5-A575-79A193338C4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1284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812AD-7E1F-403D-BD76-A037AE0AE00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53808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D390-998A-4BE3-B66A-CD09658D4FA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3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8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8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CMMP11, 13-15 Dec 2011</a:t>
            </a:r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E5FDC-BD73-4D0A-B6C9-5AFF7831C317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4731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847D-F255-48CB-9A9A-734516B0313A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3280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576A-60FC-4D7A-B06D-174B1F4E7B2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71910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4F47-24BD-41B1-8556-5B0809C3A64D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235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CAF3D-ED3D-4AC8-AA09-50E9A9F0F55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9888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4F41E-6180-4048-86B7-148198149C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4948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0FF8E-2BCF-4A03-8673-FA7878238C09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0978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58E7-2126-412A-9648-E8AED8B214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64866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002A-7BED-4F34-A5F0-4C5704145927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7267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CBDD9-FD2F-46C5-A575-79A193338C4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1977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812AD-7E1F-403D-BD76-A037AE0AE00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72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/>
              <a:t>CMMP11, 13-15 Dec 2011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5A236-7DAA-4EF0-9A74-13AF0BD0F31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29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D390-998A-4BE3-B66A-CD09658D4FA2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45268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847D-F255-48CB-9A9A-734516B0313A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4581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576A-60FC-4D7A-B06D-174B1F4E7B2F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595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4F47-24BD-41B1-8556-5B0809C3A64D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7240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CAF3D-ED3D-4AC8-AA09-50E9A9F0F556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04797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4F41E-6180-4048-86B7-148198149C43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68155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CMMP11, 13-15 Dec 2011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0FF8E-2BCF-4A03-8673-FA7878238C09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02040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9" name="Rectangle 37"/>
          <p:cNvSpPr>
            <a:spLocks noGrp="1" noChangeArrowheads="1"/>
          </p:cNvSpPr>
          <p:nvPr>
            <p:ph type="dt" sz="half" idx="2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70" name="Rectangle 38"/>
          <p:cNvSpPr>
            <a:spLocks noGrp="1" noChangeArrowheads="1"/>
          </p:cNvSpPr>
          <p:nvPr>
            <p:ph type="ftr" sz="quarter" idx="3"/>
          </p:nvPr>
        </p:nvSpPr>
        <p:spPr/>
        <p:txBody>
          <a:bodyPr anchor="ctr"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18473" name="Rectangle 41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fld id="{EF2F45A6-6508-4EEB-99BD-202331CE4E5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21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pic>
        <p:nvPicPr>
          <p:cNvPr id="18530" name="Picture 98" descr="uoyo_alpha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2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533" name="Picture 101" descr="shield_whit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24377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 sz="1200"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1371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CA2793F0-67A1-4690-A601-F6F0D9B8F8CD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14025968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1371"/>
            <a:ext cx="2736850" cy="354013"/>
          </a:xfrm>
        </p:spPr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1371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fld id="{DA3A8E59-07BF-423E-9A70-4EEBA1BD4452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5949280"/>
            <a:ext cx="914400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80001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smtClean="0"/>
              <a:t>CMMP11, 13-15 Dec 2011</a:t>
            </a:r>
            <a:endParaRPr lang="en-GB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43A3C-15D6-4060-BBD7-7C962DD3D75F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621170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6791C-72CD-4CEA-A4D0-F2FD1FE004B3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3126248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9E5FDC-BD73-4D0A-B6C9-5AFF7831C31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185487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0E5A236-7DAA-4EF0-9A74-13AF0BD0F31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3808147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443A3C-15D6-4060-BBD7-7C962DD3D75F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2905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B6732-8E17-4087-8134-3C83192BA2A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100043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1C964-4FF3-4729-B2D0-2CBF23D17F71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654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E7B4BB-0888-47C2-9FB9-DAD22CC36BAE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9366761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BE8EC3-FFAF-4300-894A-FBD81C64FD2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124338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>
              <a:ea typeface="ＭＳ Ｐゴシック" charset="0"/>
            </a:endParaRPr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>
              <a:latin typeface="Arial"/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29E4D32E-FE4F-4E48-9D44-F387356E0418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908534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>
              <a:latin typeface="Arial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04827100-81A9-044E-80A2-0E186640409D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676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CMMP11, 13-15 Dec 2011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2B6732-8E17-4087-8134-3C83192BA2A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073128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>
              <a:ea typeface="ＭＳ Ｐゴシック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>
              <a:latin typeface="Arial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1749D814-511E-414D-96A8-02FD95A102B9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36906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60559622-9686-384C-BF54-7A940C9218E3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7544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8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9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994361C6-A486-134B-B2CD-B6C49AB0FE0C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714469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4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5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4EA1C0A1-14B2-3E45-9D3A-F5850B85228E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58185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3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4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D093A00D-1908-8941-A088-C21303697393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9743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5928C466-B9D0-7F49-BB3C-061654157859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83012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39F5008E-42B0-604F-9AE3-AA35444B82E8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677539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E4F83E08-103D-5F48-BC90-2A1C1E83821D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51071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5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6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buClr>
                <a:srgbClr val="009999"/>
              </a:buClr>
            </a:pPr>
            <a:fld id="{B7EA6935-AA53-924F-8A50-006F0788A437}" type="slidenum">
              <a:rPr lang="en-GB"/>
              <a:pPr>
                <a:buClr>
                  <a:srgbClr val="009999"/>
                </a:buClr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814795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solidFill>
          <a:srgbClr val="0025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9"/>
          <p:cNvSpPr>
            <a:spLocks noChangeArrowheads="1"/>
          </p:cNvSpPr>
          <p:nvPr userDrawn="1"/>
        </p:nvSpPr>
        <p:spPr bwMode="auto">
          <a:xfrm>
            <a:off x="0" y="6092825"/>
            <a:ext cx="9144000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pic>
        <p:nvPicPr>
          <p:cNvPr id="5" name="Picture 98" descr="uoyo_alph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88913"/>
            <a:ext cx="3311525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00" descr="wav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1" b="14101"/>
          <a:stretch>
            <a:fillRect/>
          </a:stretch>
        </p:blipFill>
        <p:spPr bwMode="auto">
          <a:xfrm>
            <a:off x="0" y="3538538"/>
            <a:ext cx="9144000" cy="277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1" descr="shield_wh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620713"/>
            <a:ext cx="41592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71" name="Rectangle 39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250825" y="2636838"/>
            <a:ext cx="8642350" cy="936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18472" name="Rectangle 40"/>
          <p:cNvSpPr>
            <a:spLocks noGrp="1" noChangeArrowheads="1"/>
          </p:cNvSpPr>
          <p:nvPr>
            <p:ph type="ctrTitle"/>
          </p:nvPr>
        </p:nvSpPr>
        <p:spPr>
          <a:xfrm>
            <a:off x="250825" y="1268413"/>
            <a:ext cx="8642350" cy="1152525"/>
          </a:xfrm>
        </p:spPr>
        <p:txBody>
          <a:bodyPr anchor="b"/>
          <a:lstStyle>
            <a:lvl1pPr algn="ctr">
              <a:defRPr sz="3200"/>
            </a:lvl1pPr>
          </a:lstStyle>
          <a:p>
            <a:pPr lvl="0"/>
            <a:r>
              <a:rPr lang="en-US" noProof="0" dirty="0" smtClean="0"/>
              <a:t>Click to edit Master title style</a:t>
            </a:r>
            <a:endParaRPr lang="en-GB" noProof="0" dirty="0" smtClean="0"/>
          </a:p>
        </p:txBody>
      </p:sp>
      <p:sp>
        <p:nvSpPr>
          <p:cNvPr id="8" name="Rectangle 37"/>
          <p:cNvSpPr>
            <a:spLocks noGrp="1" noChangeArrowheads="1"/>
          </p:cNvSpPr>
          <p:nvPr>
            <p:ph type="dt" sz="half" idx="10"/>
          </p:nvPr>
        </p:nvSpPr>
        <p:spPr>
          <a:xfrm>
            <a:off x="250825" y="6381750"/>
            <a:ext cx="2736850" cy="36036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Rectangle 38"/>
          <p:cNvSpPr>
            <a:spLocks noGrp="1" noChangeArrowheads="1"/>
          </p:cNvSpPr>
          <p:nvPr>
            <p:ph type="ftr" sz="quarter" idx="11"/>
          </p:nvPr>
        </p:nvSpPr>
        <p:spPr/>
        <p:txBody>
          <a:bodyPr anchor="ctr"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Rectangle 4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380288" y="6381750"/>
            <a:ext cx="1485900" cy="3603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6E58E7-2126-412A-9648-E8AED8B21443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590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CMMP11, 13-15 Dec 2011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B1C964-4FF3-4729-B2D0-2CBF23D17F71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91984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sz="2000">
                <a:solidFill>
                  <a:srgbClr val="002060"/>
                </a:solidFill>
              </a:defRPr>
            </a:lvl1pPr>
            <a:lvl2pPr marL="355600" indent="-260350">
              <a:buSzPct val="100000"/>
              <a:buFont typeface="Arial" pitchFamily="34" charset="0"/>
              <a:buChar char="•"/>
              <a:tabLst/>
              <a:defRPr sz="1800"/>
            </a:lvl2pPr>
            <a:lvl3pPr marL="723900" indent="-192088">
              <a:buFont typeface="Arial" pitchFamily="34" charset="0"/>
              <a:buChar char="−"/>
              <a:defRPr sz="1600"/>
            </a:lvl3pPr>
            <a:lvl4pPr marL="976313" indent="0">
              <a:buFontTx/>
              <a:buNone/>
              <a:defRPr sz="1400"/>
            </a:lvl4pPr>
            <a:lvl5pPr marL="1255713" indent="0">
              <a:buFontTx/>
              <a:buNone/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30975"/>
            <a:ext cx="4111625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8B002A-7BED-4F34-A5F0-4C5704145927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7747191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5949950"/>
            <a:ext cx="9144000" cy="6477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250825" y="6530975"/>
            <a:ext cx="2736850" cy="354013"/>
          </a:xfrm>
        </p:spPr>
        <p:txBody>
          <a:bodyPr/>
          <a:lstStyle>
            <a:lvl1pPr>
              <a:defRPr dirty="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24625"/>
            <a:ext cx="4111625" cy="354013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80288" y="6530975"/>
            <a:ext cx="1512887" cy="3540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CCBDD9-FD2F-46C5-A575-79A193338C42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67471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0825" y="1125538"/>
            <a:ext cx="4135438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38663" y="1125538"/>
            <a:ext cx="4137025" cy="50006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3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ectangle 4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ectangle 4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812AD-7E1F-403D-BD76-A037AE0AE003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524648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AED390-998A-4BE3-B66A-CD09658D4FA2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2990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50847D-F255-48CB-9A9A-734516B0313A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329330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18576A-60FC-4D7A-B06D-174B1F4E7B2F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546533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AF4F47-24BD-41B1-8556-5B0809C3A64D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432537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BCAF3D-ED3D-4AC8-AA09-50E9A9F0F556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24119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84F41E-6180-4048-86B7-148198149C43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91519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32588" y="115888"/>
            <a:ext cx="2160587" cy="60102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0825" y="115888"/>
            <a:ext cx="6329363" cy="60102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F0FF8E-2BCF-4A03-8673-FA7878238C09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437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10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6.xml"/><Relationship Id="rId8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12.xml"/><Relationship Id="rId3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16.xml"/><Relationship Id="rId7" Type="http://schemas.openxmlformats.org/officeDocument/2006/relationships/slideLayout" Target="../slideLayouts/slideLayout117.xml"/><Relationship Id="rId8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theme" Target="../theme/theme8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9.xml"/><Relationship Id="rId12" Type="http://schemas.openxmlformats.org/officeDocument/2006/relationships/theme" Target="../theme/theme9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 smtClean="0"/>
              <a:t>MCC Conference, 28-30 Mar 2012</a:t>
            </a:r>
            <a:endParaRPr lang="en-GB" dirty="0"/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6" y="6381750"/>
            <a:ext cx="4111625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94" y="6381750"/>
            <a:ext cx="1512887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34E5-55F8-4E8A-BBB3-FB762EA3C977}" type="slidenum">
              <a:rPr lang="en-GB"/>
              <a:pPr/>
              <a:t>‹#›</a:t>
            </a:fld>
            <a:endParaRPr lang="en-GB"/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40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31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91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6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  <a:latin typeface="Arial"/>
              </a:rPr>
              <a:t>CMMP11, 13-15 Dec 2011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34E5-55F8-4E8A-BBB3-FB762EA3C97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760307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</p:sldLayoutIdLst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 dirty="0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 dirty="0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dirty="0" smtClean="0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6" y="6381750"/>
            <a:ext cx="4111625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94" y="6381750"/>
            <a:ext cx="1512887" cy="354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34E5-55F8-4E8A-BBB3-FB762EA3C97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40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31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91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6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68302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>
                <a:solidFill>
                  <a:srgbClr val="FFFFFF"/>
                </a:solidFill>
              </a:rPr>
              <a:t>CMMP11, 13-15 Dec 2011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>
              <a:solidFill>
                <a:srgbClr val="FFFFFF"/>
              </a:solidFill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34E5-55F8-4E8A-BBB3-FB762EA3C977}" type="slidenum">
              <a:rPr lang="en-GB">
                <a:solidFill>
                  <a:srgbClr val="FFFFFF"/>
                </a:solidFill>
              </a:rPr>
              <a:pPr/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914748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dirty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1873778-607E-4283-A4F7-92F7906D7CAB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31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2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33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07386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dirty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1873778-607E-4283-A4F7-92F7906D7CAB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31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2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33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71740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dirty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1873778-607E-4283-A4F7-92F7906D7CAB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31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2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33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5367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dirty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</a:rPr>
              <a:t>MCC Conference, 28-30 Mar 2012</a:t>
            </a: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1873778-607E-4283-A4F7-92F7906D7CAB}" type="slidenum">
              <a:rPr lang="en-GB">
                <a:solidFill>
                  <a:srgbClr val="FFFFFF"/>
                </a:solidFill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</a:endParaRPr>
          </a:p>
        </p:txBody>
      </p:sp>
      <p:sp>
        <p:nvSpPr>
          <p:cNvPr id="1031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2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33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71130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1B934E5-55F8-4E8A-BBB3-FB762EA3C977}" type="slidenum">
              <a:rPr lang="en-GB">
                <a:solidFill>
                  <a:srgbClr val="FFFFFF"/>
                </a:solidFill>
                <a:latin typeface="Arial"/>
              </a:rPr>
              <a:pPr/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64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746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7491" name="Picture 83" descr="uoyo_alph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93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3200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hf sldNum="0" hdr="0" ftr="0"/>
  <p:txStyles>
    <p:titleStyle>
      <a:lvl1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>
              <a:ea typeface="ＭＳ Ｐゴシック" charset="0"/>
            </a:endParaRPr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>
              <a:ea typeface="ＭＳ Ｐゴシック" charset="0"/>
            </a:endParaRPr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smtClean="0">
                <a:solidFill>
                  <a:srgbClr val="FFFFFF"/>
                </a:solidFill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>
                <a:latin typeface="Arial"/>
              </a:rPr>
              <a:t>CMMP11, 13-15 Dec 2011</a:t>
            </a:r>
            <a:endParaRPr lang="en-GB" dirty="0">
              <a:latin typeface="Arial"/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rgbClr val="FFFFFF"/>
                </a:solidFill>
                <a:effectLst/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GB">
              <a:latin typeface="Arial"/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FF"/>
                </a:solidFill>
                <a:latin typeface="Arial" charset="0"/>
              </a:defRPr>
            </a:lvl1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0B155E1-8BF4-C742-8609-4C56F37EF3C7}" type="slidenum">
              <a:rPr lang="en-GB" smtClean="0">
                <a:effectLst/>
                <a:ea typeface="ＭＳ Ｐゴシック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‹#›</a:t>
            </a:fld>
            <a:endParaRPr lang="en-GB" smtClean="0">
              <a:effectLst/>
              <a:ea typeface="ＭＳ Ｐゴシック" charset="0"/>
            </a:endParaRPr>
          </a:p>
        </p:txBody>
      </p:sp>
      <p:sp>
        <p:nvSpPr>
          <p:cNvPr id="2055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056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2057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85" descr="shield_white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127255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ＭＳ Ｐゴシック" charset="0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ea typeface="ＭＳ Ｐゴシック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3200">
          <a:solidFill>
            <a:srgbClr val="000000"/>
          </a:solidFill>
          <a:latin typeface="+mn-lt"/>
          <a:ea typeface="ＭＳ Ｐゴシック" charset="0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3000">
          <a:solidFill>
            <a:srgbClr val="000000"/>
          </a:solidFill>
          <a:latin typeface="+mn-lt"/>
          <a:ea typeface="Arial" charset="0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800">
          <a:solidFill>
            <a:srgbClr val="000000"/>
          </a:solidFill>
          <a:latin typeface="+mn-lt"/>
          <a:ea typeface="Arial" charset="0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600">
          <a:solidFill>
            <a:srgbClr val="000000"/>
          </a:solidFill>
          <a:latin typeface="+mn-lt"/>
          <a:ea typeface="Arial" charset="0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charset="0"/>
        <a:buChar char="n"/>
        <a:defRPr sz="2400">
          <a:solidFill>
            <a:srgbClr val="000000"/>
          </a:solidFill>
          <a:latin typeface="+mn-lt"/>
          <a:ea typeface="Arial" charset="0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9" name="Rectangle 81"/>
          <p:cNvSpPr>
            <a:spLocks noChangeArrowheads="1"/>
          </p:cNvSpPr>
          <p:nvPr/>
        </p:nvSpPr>
        <p:spPr bwMode="gray">
          <a:xfrm>
            <a:off x="0" y="6308725"/>
            <a:ext cx="9144000" cy="549275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67" name="Rectangle 59"/>
          <p:cNvSpPr>
            <a:spLocks noChangeArrowheads="1"/>
          </p:cNvSpPr>
          <p:nvPr/>
        </p:nvSpPr>
        <p:spPr bwMode="gray">
          <a:xfrm>
            <a:off x="0" y="0"/>
            <a:ext cx="9144000" cy="908050"/>
          </a:xfrm>
          <a:prstGeom prst="rect">
            <a:avLst/>
          </a:prstGeom>
          <a:solidFill>
            <a:srgbClr val="00256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447" name="Rectangle 39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250825" y="6381750"/>
            <a:ext cx="2736850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sz="1200" dirty="0" smtClean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/>
              </a:rPr>
              <a:t>MCC Conference, 28-30 Mar 2012</a:t>
            </a: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8" name="Rectangle 40"/>
          <p:cNvSpPr>
            <a:spLocks noGrp="1" noChangeArrowheads="1"/>
          </p:cNvSpPr>
          <p:nvPr>
            <p:ph type="ftr" sz="quarter" idx="3"/>
          </p:nvPr>
        </p:nvSpPr>
        <p:spPr bwMode="white">
          <a:xfrm>
            <a:off x="3124200" y="6381750"/>
            <a:ext cx="4111625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7449" name="Rectangle 41"/>
          <p:cNvSpPr>
            <a:spLocks noGrp="1" noChangeArrowheads="1"/>
          </p:cNvSpPr>
          <p:nvPr>
            <p:ph type="sldNum" sz="quarter" idx="4"/>
          </p:nvPr>
        </p:nvSpPr>
        <p:spPr bwMode="white">
          <a:xfrm>
            <a:off x="7380288" y="6381750"/>
            <a:ext cx="1512887" cy="354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sz="140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71873778-607E-4283-A4F7-92F7906D7CAB}" type="slidenum">
              <a:rPr lang="en-GB">
                <a:solidFill>
                  <a:srgbClr val="FFFFFF"/>
                </a:solidFill>
                <a:latin typeface="Arial"/>
              </a:rPr>
              <a:pPr>
                <a:defRPr/>
              </a:pPr>
              <a:t>‹#›</a:t>
            </a:fld>
            <a:endParaRPr lang="en-GB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31" name="Rectangle 56"/>
          <p:cNvSpPr>
            <a:spLocks noGrp="1" noChangeArrowheads="1"/>
          </p:cNvSpPr>
          <p:nvPr>
            <p:ph type="title"/>
          </p:nvPr>
        </p:nvSpPr>
        <p:spPr bwMode="white">
          <a:xfrm>
            <a:off x="2700338" y="115888"/>
            <a:ext cx="6192837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1032" name="Rectangle 58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125538"/>
            <a:ext cx="8424863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  <p:pic>
        <p:nvPicPr>
          <p:cNvPr id="1033" name="Picture 83" descr="uoyo_alpha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white">
          <a:xfrm>
            <a:off x="250825" y="115888"/>
            <a:ext cx="2368550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85" descr="shield_white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404813"/>
            <a:ext cx="3556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058396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</p:sldLayoutIdLst>
  <p:hf sldNum="0" hdr="0" ftr="0"/>
  <p:txStyles>
    <p:titleStyle>
      <a:lvl1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+mj-lt"/>
          <a:ea typeface="+mj-ea"/>
          <a:cs typeface="+mj-cs"/>
        </a:defRPr>
      </a:lvl1pPr>
      <a:lvl2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2pPr>
      <a:lvl3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3pPr>
      <a:lvl4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4pPr>
      <a:lvl5pPr algn="r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" charset="0"/>
          <a:cs typeface="Arial" charset="0"/>
        </a:defRPr>
      </a:lvl9pPr>
    </p:titleStyle>
    <p:bodyStyle>
      <a:lvl1pPr marL="342900" indent="-3429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3000">
          <a:solidFill>
            <a:srgbClr val="000000"/>
          </a:solidFill>
          <a:latin typeface="+mn-lt"/>
          <a:cs typeface="+mn-cs"/>
        </a:defRPr>
      </a:lvl2pPr>
      <a:lvl3pPr marL="11430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800">
          <a:solidFill>
            <a:srgbClr val="000000"/>
          </a:solidFill>
          <a:latin typeface="+mn-lt"/>
          <a:cs typeface="+mn-cs"/>
        </a:defRPr>
      </a:lvl3pPr>
      <a:lvl4pPr marL="16002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600">
          <a:solidFill>
            <a:srgbClr val="000000"/>
          </a:solidFill>
          <a:latin typeface="+mn-lt"/>
          <a:cs typeface="+mn-cs"/>
        </a:defRPr>
      </a:lvl4pPr>
      <a:lvl5pPr marL="2057400" indent="-228600" algn="l" rtl="0" fontAlgn="base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30000"/>
        </a:spcBef>
        <a:spcAft>
          <a:spcPct val="0"/>
        </a:spcAft>
        <a:buClr>
          <a:srgbClr val="002569"/>
        </a:buClr>
        <a:buSzPct val="65000"/>
        <a:buFont typeface="Wingdings" pitchFamily="2" charset="2"/>
        <a:buChar char="n"/>
        <a:defRPr sz="24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8.xml"/><Relationship Id="rId2" Type="http://schemas.openxmlformats.org/officeDocument/2006/relationships/image" Target="../media/image3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gif"/><Relationship Id="rId3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e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1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0.png"/><Relationship Id="rId3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7.png"/><Relationship Id="rId3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59.png"/><Relationship Id="rId3" Type="http://schemas.openxmlformats.org/officeDocument/2006/relationships/image" Target="../media/image60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gif"/><Relationship Id="rId7" Type="http://schemas.openxmlformats.org/officeDocument/2006/relationships/image" Target="../media/image72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4" Type="http://schemas.openxmlformats.org/officeDocument/2006/relationships/image" Target="../media/image74.gif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60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77.emf"/><Relationship Id="rId6" Type="http://schemas.openxmlformats.org/officeDocument/2006/relationships/image" Target="../media/image7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3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oleObject" Target="../embeddings/oleObject4.bin"/><Relationship Id="rId5" Type="http://schemas.openxmlformats.org/officeDocument/2006/relationships/image" Target="../media/image86.w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9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wmf"/><Relationship Id="rId12" Type="http://schemas.openxmlformats.org/officeDocument/2006/relationships/image" Target="../media/image9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98.png"/><Relationship Id="rId4" Type="http://schemas.openxmlformats.org/officeDocument/2006/relationships/oleObject" Target="../embeddings/oleObject5.bin"/><Relationship Id="rId5" Type="http://schemas.openxmlformats.org/officeDocument/2006/relationships/image" Target="../media/image94.wmf"/><Relationship Id="rId6" Type="http://schemas.openxmlformats.org/officeDocument/2006/relationships/oleObject" Target="../embeddings/oleObject6.bin"/><Relationship Id="rId7" Type="http://schemas.openxmlformats.org/officeDocument/2006/relationships/image" Target="../media/image95.wmf"/><Relationship Id="rId8" Type="http://schemas.openxmlformats.org/officeDocument/2006/relationships/oleObject" Target="../embeddings/oleObject7.bin"/><Relationship Id="rId9" Type="http://schemas.openxmlformats.org/officeDocument/2006/relationships/image" Target="../media/image96.wmf"/><Relationship Id="rId10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oleObject" Target="../embeddings/oleObject9.bin"/><Relationship Id="rId6" Type="http://schemas.openxmlformats.org/officeDocument/2006/relationships/image" Target="../media/image86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02.w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03.w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104.w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4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oleObject" Target="../embeddings/oleObject13.bin"/><Relationship Id="rId7" Type="http://schemas.openxmlformats.org/officeDocument/2006/relationships/image" Target="../media/image11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3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23.wmf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26.emf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1079" y="1341866"/>
            <a:ext cx="7328338" cy="908980"/>
          </a:xfrm>
        </p:spPr>
        <p:txBody>
          <a:bodyPr/>
          <a:lstStyle/>
          <a:p>
            <a:r>
              <a:rPr lang="en-US" sz="2800" dirty="0"/>
              <a:t>The role of metal-oxide grain boundaries for applications in </a:t>
            </a:r>
            <a:r>
              <a:rPr lang="en-US" sz="2800" dirty="0" err="1"/>
              <a:t>photovoltaics</a:t>
            </a:r>
            <a:r>
              <a:rPr lang="en-US" sz="2800" dirty="0"/>
              <a:t> and </a:t>
            </a:r>
            <a:r>
              <a:rPr lang="en-US" sz="2800" dirty="0" err="1"/>
              <a:t>spintronics</a:t>
            </a:r>
            <a:endParaRPr lang="en-US" sz="2600" cap="small" baseline="-250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8581" y="2394563"/>
            <a:ext cx="6248398" cy="156193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sz="1600" dirty="0" smtClean="0"/>
              <a:t>Keith McKenna</a:t>
            </a:r>
            <a:endParaRPr lang="en-US" sz="1400" baseline="30000" dirty="0" smtClean="0"/>
          </a:p>
          <a:p>
            <a:pPr>
              <a:spcAft>
                <a:spcPts val="600"/>
              </a:spcAft>
            </a:pPr>
            <a:r>
              <a:rPr lang="en-US" sz="1400" baseline="30000" dirty="0" smtClean="0"/>
              <a:t> </a:t>
            </a:r>
            <a:r>
              <a:rPr lang="en-US" sz="1400" dirty="0" smtClean="0"/>
              <a:t>Department of Physics, University of York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Defect induced structure transformation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77659"/>
            <a:ext cx="4536504" cy="5000625"/>
          </a:xfrm>
        </p:spPr>
        <p:txBody>
          <a:bodyPr/>
          <a:lstStyle/>
          <a:p>
            <a:r>
              <a:rPr lang="en-GB" dirty="0" smtClean="0"/>
              <a:t>(310)[001] </a:t>
            </a:r>
            <a:r>
              <a:rPr lang="en-GB" dirty="0" err="1" smtClean="0"/>
              <a:t>MgO</a:t>
            </a:r>
            <a:r>
              <a:rPr lang="en-GB" dirty="0" smtClean="0"/>
              <a:t> grain boundary</a:t>
            </a:r>
          </a:p>
          <a:p>
            <a:pPr lvl="1"/>
            <a:r>
              <a:rPr lang="en-GB" dirty="0"/>
              <a:t>Experimental collaboration with Yuichi </a:t>
            </a:r>
            <a:r>
              <a:rPr lang="en-GB" dirty="0" err="1"/>
              <a:t>Ikuhara</a:t>
            </a:r>
            <a:r>
              <a:rPr lang="en-GB" dirty="0"/>
              <a:t>, Univ. of </a:t>
            </a:r>
            <a:r>
              <a:rPr lang="en-GB" dirty="0" smtClean="0"/>
              <a:t>Tokyo</a:t>
            </a:r>
            <a:endParaRPr lang="en-GB" dirty="0"/>
          </a:p>
          <a:p>
            <a:pPr lvl="1"/>
            <a:r>
              <a:rPr lang="en-GB" dirty="0" smtClean="0"/>
              <a:t>High purity crystals of well defined orientation thermally bonded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Transmission </a:t>
            </a:r>
            <a:r>
              <a:rPr lang="en-GB" dirty="0"/>
              <a:t>electron microscopy (</a:t>
            </a:r>
            <a:r>
              <a:rPr lang="en-GB" dirty="0" smtClean="0"/>
              <a:t>HAADF and ABF scanning TEM and electron energy-loss spectroscopy)</a:t>
            </a:r>
          </a:p>
          <a:p>
            <a:pPr lvl="1"/>
            <a:r>
              <a:rPr lang="en-GB" dirty="0" smtClean="0"/>
              <a:t>DFT based simulated contrast provides excellent agreement</a:t>
            </a:r>
          </a:p>
          <a:p>
            <a:pPr lvl="1"/>
            <a:r>
              <a:rPr lang="en-GB" dirty="0" smtClean="0"/>
              <a:t>Ordered defect superstructure involving </a:t>
            </a:r>
            <a:r>
              <a:rPr lang="en-GB" dirty="0" err="1" smtClean="0"/>
              <a:t>Ca</a:t>
            </a:r>
            <a:r>
              <a:rPr lang="en-GB" dirty="0" smtClean="0"/>
              <a:t>, Ti and </a:t>
            </a:r>
            <a:r>
              <a:rPr lang="en-GB" dirty="0" err="1" smtClean="0"/>
              <a:t>V</a:t>
            </a:r>
            <a:r>
              <a:rPr lang="en-GB" baseline="-25000" dirty="0" err="1" smtClean="0"/>
              <a:t>Mg</a:t>
            </a:r>
            <a:endParaRPr lang="en-GB" baseline="-25000" dirty="0" smtClean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8" t="9915" r="9152" b="10405"/>
          <a:stretch/>
        </p:blipFill>
        <p:spPr bwMode="auto">
          <a:xfrm>
            <a:off x="6132776" y="1117327"/>
            <a:ext cx="1430389" cy="143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4722842" y="2601665"/>
            <a:ext cx="4180114" cy="3841735"/>
            <a:chOff x="4722842" y="2601665"/>
            <a:chExt cx="4180114" cy="3841735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50" r="18751" b="27071"/>
            <a:stretch/>
          </p:blipFill>
          <p:spPr bwMode="auto">
            <a:xfrm>
              <a:off x="4722842" y="2601665"/>
              <a:ext cx="4180114" cy="22319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168628" y="4677203"/>
              <a:ext cx="4732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dirty="0" err="1" smtClean="0">
                  <a:effectLst/>
                </a:rPr>
                <a:t>Ca</a:t>
              </a:r>
              <a:endParaRPr lang="en-GB" dirty="0">
                <a:effectLst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76740" y="4677203"/>
              <a:ext cx="3930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dirty="0" smtClean="0">
                  <a:effectLst/>
                </a:rPr>
                <a:t>Ti</a:t>
              </a:r>
              <a:endParaRPr lang="en-GB" dirty="0">
                <a:effectLst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179086" y="4677203"/>
              <a:ext cx="3658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dirty="0" smtClean="0">
                  <a:effectLst/>
                </a:rPr>
                <a:t>O</a:t>
              </a:r>
              <a:endParaRPr lang="en-GB" dirty="0">
                <a:effectLst/>
              </a:endParaRPr>
            </a:p>
          </p:txBody>
        </p:sp>
        <p:pic>
          <p:nvPicPr>
            <p:cNvPr id="14" name="Picture 13" descr="Screen Shot 2015-12-15 at 14.42.4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813" b="6971"/>
            <a:stretch/>
          </p:blipFill>
          <p:spPr>
            <a:xfrm>
              <a:off x="4760043" y="5001029"/>
              <a:ext cx="2077170" cy="1428770"/>
            </a:xfrm>
            <a:prstGeom prst="rect">
              <a:avLst/>
            </a:prstGeom>
          </p:spPr>
        </p:pic>
        <p:pic>
          <p:nvPicPr>
            <p:cNvPr id="15" name="Picture 14" descr="Screen Shot 2015-12-15 at 14.42.44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473" b="6971"/>
            <a:stretch/>
          </p:blipFill>
          <p:spPr>
            <a:xfrm>
              <a:off x="6896794" y="5032608"/>
              <a:ext cx="1970345" cy="1410792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10745562" y="2751916"/>
            <a:ext cx="309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0" y="6276257"/>
            <a:ext cx="622499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auto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400" kern="0" dirty="0" smtClean="0">
                <a:solidFill>
                  <a:srgbClr val="000000"/>
                </a:solidFill>
                <a:effectLst/>
                <a:cs typeface="Arial"/>
              </a:rPr>
              <a:t>Z. Wang, M. Saito, K. P. McKenna </a:t>
            </a:r>
            <a:r>
              <a:rPr lang="en-US" sz="1400" i="1" kern="0" dirty="0" smtClean="0">
                <a:solidFill>
                  <a:srgbClr val="000000"/>
                </a:solidFill>
                <a:effectLst/>
                <a:cs typeface="Arial"/>
              </a:rPr>
              <a:t>et al</a:t>
            </a:r>
            <a:r>
              <a:rPr lang="en-US" sz="1400" kern="0" dirty="0" smtClean="0">
                <a:solidFill>
                  <a:srgbClr val="000000"/>
                </a:solidFill>
                <a:effectLst/>
                <a:cs typeface="Arial"/>
              </a:rPr>
              <a:t>, </a:t>
            </a:r>
            <a:r>
              <a:rPr lang="en-US" sz="1400" kern="0" dirty="0">
                <a:solidFill>
                  <a:srgbClr val="000000"/>
                </a:solidFill>
                <a:effectLst/>
              </a:rPr>
              <a:t>Nature </a:t>
            </a:r>
            <a:r>
              <a:rPr lang="en-US" sz="1400" b="1" kern="0" dirty="0" smtClean="0">
                <a:solidFill>
                  <a:srgbClr val="000000"/>
                </a:solidFill>
                <a:effectLst/>
              </a:rPr>
              <a:t>479</a:t>
            </a:r>
            <a:r>
              <a:rPr lang="en-US" sz="1400" kern="0" dirty="0" smtClean="0">
                <a:solidFill>
                  <a:srgbClr val="000000"/>
                </a:solidFill>
                <a:effectLst/>
              </a:rPr>
              <a:t>, 380 </a:t>
            </a:r>
            <a:r>
              <a:rPr lang="en-US" sz="1400" kern="0" dirty="0">
                <a:solidFill>
                  <a:srgbClr val="000000"/>
                </a:solidFill>
                <a:effectLst/>
              </a:rPr>
              <a:t>(2011</a:t>
            </a:r>
            <a:r>
              <a:rPr lang="en-US" sz="1400" kern="0" dirty="0" smtClean="0">
                <a:solidFill>
                  <a:srgbClr val="000000"/>
                </a:solidFill>
                <a:effectLst/>
              </a:rPr>
              <a:t>)</a:t>
            </a:r>
            <a:endParaRPr lang="en-US" sz="1400" kern="0" dirty="0" smtClean="0">
              <a:solidFill>
                <a:srgbClr val="000000"/>
              </a:solidFill>
              <a:effectLst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6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 rotWithShape="1">
          <a:blip r:embed="rId2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09" t="20623" r="40036" b="53113"/>
          <a:stretch/>
        </p:blipFill>
        <p:spPr bwMode="auto">
          <a:xfrm>
            <a:off x="-1" y="893627"/>
            <a:ext cx="9144001" cy="5690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620325" y="2206886"/>
            <a:ext cx="6122761" cy="3110037"/>
          </a:xfrm>
        </p:spPr>
        <p:txBody>
          <a:bodyPr/>
          <a:lstStyle/>
          <a:p>
            <a:pPr algn="ctr"/>
            <a:r>
              <a:rPr lang="en-GB" sz="4000" cap="small" dirty="0"/>
              <a:t>Grain </a:t>
            </a:r>
            <a:r>
              <a:rPr lang="en-GB" sz="4000" cap="small" dirty="0" smtClean="0"/>
              <a:t>Boundary Controlled Electron Mobility </a:t>
            </a:r>
            <a:r>
              <a:rPr lang="en-GB" sz="4000" cap="small" dirty="0"/>
              <a:t>in </a:t>
            </a:r>
            <a:r>
              <a:rPr lang="en-GB" sz="4000" dirty="0" smtClean="0"/>
              <a:t>TiO</a:t>
            </a:r>
            <a:r>
              <a:rPr lang="en-GB" sz="4000" baseline="-25000" dirty="0" smtClean="0"/>
              <a:t>2</a:t>
            </a:r>
            <a:endParaRPr lang="en-GB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1115821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Electron </a:t>
            </a:r>
            <a:r>
              <a:rPr lang="en-GB" dirty="0"/>
              <a:t>diffusion in polycrystalline </a:t>
            </a:r>
            <a:r>
              <a:rPr lang="en-GB" dirty="0" smtClean="0"/>
              <a:t>TiO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4398224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TiO</a:t>
            </a:r>
            <a:r>
              <a:rPr lang="en-GB" baseline="-25000" dirty="0" smtClean="0">
                <a:effectLst/>
              </a:rPr>
              <a:t>2</a:t>
            </a:r>
            <a:r>
              <a:rPr lang="en-GB" dirty="0" smtClean="0">
                <a:effectLst/>
              </a:rPr>
              <a:t> applications</a:t>
            </a:r>
          </a:p>
          <a:p>
            <a:pPr lvl="1"/>
            <a:r>
              <a:rPr lang="en-GB" dirty="0" smtClean="0">
                <a:effectLst/>
              </a:rPr>
              <a:t>Li-ion battery anode</a:t>
            </a:r>
          </a:p>
          <a:p>
            <a:pPr lvl="1"/>
            <a:r>
              <a:rPr lang="en-GB" dirty="0" smtClean="0">
                <a:effectLst/>
              </a:rPr>
              <a:t>Dye sensitised solar cells</a:t>
            </a:r>
          </a:p>
          <a:p>
            <a:pPr lvl="1"/>
            <a:r>
              <a:rPr lang="en-GB" dirty="0" err="1" smtClean="0">
                <a:effectLst/>
              </a:rPr>
              <a:t>Photocatalysts</a:t>
            </a:r>
            <a:endParaRPr lang="en-GB" dirty="0" smtClean="0">
              <a:effectLst/>
            </a:endParaRPr>
          </a:p>
          <a:p>
            <a:pPr lvl="1"/>
            <a:r>
              <a:rPr lang="en-GB" dirty="0" smtClean="0">
                <a:effectLst/>
                <a:sym typeface="Symbol"/>
              </a:rPr>
              <a:t>Resistive switching memory</a:t>
            </a:r>
          </a:p>
          <a:p>
            <a:pPr lvl="1"/>
            <a:endParaRPr lang="en-GB" dirty="0" smtClean="0">
              <a:effectLst/>
              <a:sym typeface="Symbol"/>
            </a:endParaRPr>
          </a:p>
          <a:p>
            <a:pPr lvl="1"/>
            <a:endParaRPr lang="en-GB" dirty="0">
              <a:effectLst/>
              <a:sym typeface="Symbol"/>
            </a:endParaRPr>
          </a:p>
          <a:p>
            <a:r>
              <a:rPr lang="en-GB" dirty="0" smtClean="0">
                <a:effectLst/>
              </a:rPr>
              <a:t>Often highly nanostructured</a:t>
            </a:r>
            <a:endParaRPr lang="en-GB" dirty="0">
              <a:effectLst/>
            </a:endParaRPr>
          </a:p>
          <a:p>
            <a:pPr lvl="1"/>
            <a:r>
              <a:rPr lang="en-GB" dirty="0" smtClean="0">
                <a:effectLst/>
              </a:rPr>
              <a:t>Many interfaces between </a:t>
            </a:r>
            <a:r>
              <a:rPr lang="en-GB" dirty="0" err="1" smtClean="0">
                <a:effectLst/>
              </a:rPr>
              <a:t>nanocrystals</a:t>
            </a:r>
            <a:r>
              <a:rPr lang="en-GB" dirty="0" smtClean="0">
                <a:effectLst/>
              </a:rPr>
              <a:t> (grain boundaries)</a:t>
            </a:r>
          </a:p>
          <a:p>
            <a:pPr lvl="1"/>
            <a:r>
              <a:rPr lang="en-GB" dirty="0" smtClean="0">
                <a:effectLst/>
              </a:rPr>
              <a:t>How do grain boundaries affect electron (hole) mobility?</a:t>
            </a:r>
            <a:endParaRPr lang="en-GB" dirty="0">
              <a:effectLst/>
            </a:endParaRPr>
          </a:p>
          <a:p>
            <a:pPr lvl="1"/>
            <a:r>
              <a:rPr lang="en-GB" dirty="0" smtClean="0">
                <a:effectLst/>
              </a:rPr>
              <a:t>Can they trap charge?</a:t>
            </a:r>
            <a:endParaRPr lang="en-GB" dirty="0">
              <a:effectLst/>
            </a:endParaRPr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397" y="961849"/>
            <a:ext cx="1908403" cy="2770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562" y="1447316"/>
            <a:ext cx="2327338" cy="201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2" t="2558" r="5000"/>
          <a:stretch/>
        </p:blipFill>
        <p:spPr bwMode="auto">
          <a:xfrm>
            <a:off x="5041901" y="3824949"/>
            <a:ext cx="3896360" cy="251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115958"/>
            <a:ext cx="50544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400" dirty="0" smtClean="0">
                <a:effectLst/>
                <a:latin typeface="Arial"/>
              </a:rPr>
              <a:t>J. A. Anta, </a:t>
            </a:r>
            <a:r>
              <a:rPr lang="en-GB" sz="1400" dirty="0" err="1" smtClean="0">
                <a:effectLst/>
                <a:latin typeface="Arial"/>
              </a:rPr>
              <a:t>Curr</a:t>
            </a:r>
            <a:r>
              <a:rPr lang="en-GB" sz="1400" dirty="0" smtClean="0">
                <a:effectLst/>
                <a:latin typeface="Arial"/>
              </a:rPr>
              <a:t>. </a:t>
            </a:r>
            <a:r>
              <a:rPr lang="en-GB" sz="1400" dirty="0" err="1" smtClean="0">
                <a:effectLst/>
                <a:latin typeface="Arial"/>
              </a:rPr>
              <a:t>Opin</a:t>
            </a:r>
            <a:r>
              <a:rPr lang="en-GB" sz="1400" dirty="0" smtClean="0">
                <a:effectLst/>
                <a:latin typeface="Arial"/>
              </a:rPr>
              <a:t>. Coll. &amp; Inter. Sci. </a:t>
            </a:r>
            <a:r>
              <a:rPr lang="en-GB" sz="1400" b="1" dirty="0" smtClean="0">
                <a:effectLst/>
                <a:latin typeface="Arial"/>
              </a:rPr>
              <a:t>17</a:t>
            </a:r>
            <a:r>
              <a:rPr lang="en-GB" sz="1400" dirty="0" smtClean="0">
                <a:effectLst/>
                <a:latin typeface="Arial"/>
              </a:rPr>
              <a:t> 124 (2012)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400" dirty="0" smtClean="0">
                <a:effectLst/>
                <a:latin typeface="Arial"/>
              </a:rPr>
              <a:t>C. </a:t>
            </a:r>
            <a:r>
              <a:rPr lang="en-GB" sz="1400" dirty="0" err="1" smtClean="0">
                <a:effectLst/>
                <a:latin typeface="Arial"/>
              </a:rPr>
              <a:t>Anselmi</a:t>
            </a:r>
            <a:r>
              <a:rPr lang="en-GB" sz="1400" dirty="0" smtClean="0">
                <a:effectLst/>
                <a:latin typeface="Arial"/>
              </a:rPr>
              <a:t> </a:t>
            </a:r>
            <a:r>
              <a:rPr lang="en-GB" sz="1400" i="1" dirty="0" smtClean="0">
                <a:effectLst/>
                <a:latin typeface="Arial"/>
              </a:rPr>
              <a:t>et al</a:t>
            </a:r>
            <a:r>
              <a:rPr lang="en-GB" sz="1400" dirty="0" smtClean="0">
                <a:effectLst/>
                <a:latin typeface="Arial"/>
              </a:rPr>
              <a:t>, Phys</a:t>
            </a:r>
            <a:r>
              <a:rPr lang="en-GB" sz="1400" dirty="0">
                <a:effectLst/>
                <a:latin typeface="Arial"/>
              </a:rPr>
              <a:t>. Chem. Chem. Phys</a:t>
            </a:r>
            <a:r>
              <a:rPr lang="en-GB" sz="1400" dirty="0" smtClean="0">
                <a:effectLst/>
                <a:latin typeface="Arial"/>
              </a:rPr>
              <a:t>. </a:t>
            </a:r>
            <a:r>
              <a:rPr lang="en-GB" sz="1400" b="1" dirty="0" smtClean="0">
                <a:effectLst/>
                <a:latin typeface="Arial"/>
              </a:rPr>
              <a:t>14</a:t>
            </a:r>
            <a:r>
              <a:rPr lang="en-GB" sz="1400" dirty="0" smtClean="0">
                <a:effectLst/>
                <a:latin typeface="Arial"/>
              </a:rPr>
              <a:t>, 15963 (2012)</a:t>
            </a:r>
            <a:endParaRPr lang="en-GB" sz="1400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8929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known?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56573" y="6230540"/>
            <a:ext cx="38874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400" dirty="0" smtClean="0">
                <a:effectLst/>
                <a:latin typeface="Arial"/>
              </a:rPr>
              <a:t>S. Yang et al,  Phys. Rev. B. </a:t>
            </a:r>
            <a:r>
              <a:rPr lang="en-GB" sz="1400" b="1" dirty="0" smtClean="0">
                <a:effectLst/>
                <a:latin typeface="Arial"/>
              </a:rPr>
              <a:t>87</a:t>
            </a:r>
            <a:r>
              <a:rPr lang="en-GB" sz="1400" dirty="0">
                <a:effectLst/>
                <a:latin typeface="Arial"/>
              </a:rPr>
              <a:t>,</a:t>
            </a:r>
            <a:r>
              <a:rPr lang="en-GB" sz="1400" dirty="0" smtClean="0">
                <a:effectLst/>
                <a:latin typeface="Arial"/>
              </a:rPr>
              <a:t>125201 (2013)</a:t>
            </a:r>
            <a:endParaRPr lang="en-GB" sz="1400" dirty="0">
              <a:effectLst/>
              <a:latin typeface="Arial"/>
            </a:endParaRPr>
          </a:p>
        </p:txBody>
      </p:sp>
      <p:pic>
        <p:nvPicPr>
          <p:cNvPr id="727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09143"/>
            <a:ext cx="2143593" cy="1941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43" y="1309913"/>
            <a:ext cx="4065944" cy="4553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296584" y="1135742"/>
            <a:ext cx="4398224" cy="2699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Small e </a:t>
            </a:r>
            <a:r>
              <a:rPr lang="en-GB" dirty="0" err="1" smtClean="0">
                <a:effectLst/>
              </a:rPr>
              <a:t>polarons</a:t>
            </a:r>
            <a:r>
              <a:rPr lang="en-GB" dirty="0" smtClean="0">
                <a:effectLst/>
              </a:rPr>
              <a:t> in TiO</a:t>
            </a:r>
            <a:r>
              <a:rPr lang="en-GB" baseline="-25000" dirty="0" smtClean="0">
                <a:effectLst/>
              </a:rPr>
              <a:t>2</a:t>
            </a:r>
            <a:r>
              <a:rPr lang="en-GB" dirty="0" smtClean="0">
                <a:effectLst/>
              </a:rPr>
              <a:t> (rutile)</a:t>
            </a:r>
          </a:p>
          <a:p>
            <a:pPr lvl="1"/>
            <a:r>
              <a:rPr lang="en-GB" dirty="0" smtClean="0">
                <a:effectLst/>
              </a:rPr>
              <a:t>EPR studies indicates </a:t>
            </a:r>
            <a:r>
              <a:rPr lang="en-GB" dirty="0" err="1" smtClean="0">
                <a:effectLst/>
              </a:rPr>
              <a:t>photoinduced</a:t>
            </a:r>
            <a:r>
              <a:rPr lang="en-GB" dirty="0" smtClean="0">
                <a:effectLst/>
              </a:rPr>
              <a:t> small </a:t>
            </a:r>
            <a:r>
              <a:rPr lang="en-GB" dirty="0" err="1" smtClean="0">
                <a:effectLst/>
              </a:rPr>
              <a:t>polaron</a:t>
            </a:r>
            <a:r>
              <a:rPr lang="en-GB" dirty="0" smtClean="0">
                <a:effectLst/>
              </a:rPr>
              <a:t> formation (Ti</a:t>
            </a:r>
            <a:r>
              <a:rPr lang="en-GB" baseline="30000" dirty="0" smtClean="0">
                <a:effectLst/>
              </a:rPr>
              <a:t>3+</a:t>
            </a:r>
            <a:r>
              <a:rPr lang="en-GB" dirty="0" smtClean="0">
                <a:effectLst/>
              </a:rPr>
              <a:t>)</a:t>
            </a:r>
          </a:p>
          <a:p>
            <a:pPr lvl="1"/>
            <a:r>
              <a:rPr lang="en-GB" dirty="0" smtClean="0">
                <a:effectLst/>
              </a:rPr>
              <a:t>Temperature dependence: not simple exponential decay</a:t>
            </a:r>
          </a:p>
          <a:p>
            <a:pPr lvl="1"/>
            <a:r>
              <a:rPr lang="en-GB" dirty="0" smtClean="0">
                <a:effectLst/>
              </a:rPr>
              <a:t>Fitting to general order kinetics obtain activation energy ~ 25 </a:t>
            </a:r>
            <a:r>
              <a:rPr lang="en-GB" dirty="0" err="1" smtClean="0">
                <a:effectLst/>
              </a:rPr>
              <a:t>meV</a:t>
            </a:r>
            <a:r>
              <a:rPr lang="en-GB" dirty="0" smtClean="0">
                <a:effectLst/>
              </a:rPr>
              <a:t> (hopping/ionisation into CB?)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274" y="4499429"/>
            <a:ext cx="1375089" cy="146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440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125027"/>
            <a:ext cx="33880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200" dirty="0" smtClean="0">
                <a:effectLst/>
                <a:latin typeface="Arial"/>
              </a:rPr>
              <a:t>F. Cao et al,  J. Phys. Chem. </a:t>
            </a:r>
            <a:r>
              <a:rPr lang="en-GB" sz="1200" b="1" dirty="0" smtClean="0">
                <a:effectLst/>
                <a:latin typeface="Arial"/>
              </a:rPr>
              <a:t>100</a:t>
            </a:r>
            <a:r>
              <a:rPr lang="en-GB" sz="1200" dirty="0" smtClean="0">
                <a:effectLst/>
                <a:latin typeface="Arial"/>
              </a:rPr>
              <a:t>,17021 (1996)</a:t>
            </a:r>
            <a:endParaRPr lang="en-GB" sz="1200" dirty="0">
              <a:effectLst/>
              <a:latin typeface="Arial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96584" y="1135742"/>
            <a:ext cx="3754716" cy="4896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Role of interfaces</a:t>
            </a:r>
          </a:p>
          <a:p>
            <a:pPr lvl="1"/>
            <a:r>
              <a:rPr lang="en-GB" dirty="0" smtClean="0">
                <a:effectLst/>
              </a:rPr>
              <a:t>Measured photocurrent diffusion coefficients much less than expected for free electrons (e.g. 10</a:t>
            </a:r>
            <a:r>
              <a:rPr lang="en-GB" baseline="30000" dirty="0" smtClean="0">
                <a:effectLst/>
              </a:rPr>
              <a:t>-2</a:t>
            </a:r>
            <a:r>
              <a:rPr lang="en-GB" dirty="0" smtClean="0">
                <a:effectLst/>
              </a:rPr>
              <a:t> cm</a:t>
            </a:r>
            <a:r>
              <a:rPr lang="en-GB" baseline="30000" dirty="0" smtClean="0">
                <a:effectLst/>
              </a:rPr>
              <a:t>2</a:t>
            </a:r>
            <a:r>
              <a:rPr lang="en-GB" dirty="0" smtClean="0">
                <a:effectLst/>
              </a:rPr>
              <a:t>s</a:t>
            </a:r>
            <a:r>
              <a:rPr lang="en-GB" baseline="30000" dirty="0" smtClean="0">
                <a:effectLst/>
              </a:rPr>
              <a:t>-1</a:t>
            </a:r>
            <a:r>
              <a:rPr lang="en-GB" dirty="0" smtClean="0">
                <a:effectLst/>
              </a:rPr>
              <a:t> for </a:t>
            </a:r>
            <a:r>
              <a:rPr lang="en-GB" dirty="0" err="1" smtClean="0">
                <a:effectLst/>
              </a:rPr>
              <a:t>anatase</a:t>
            </a:r>
            <a:r>
              <a:rPr lang="en-GB" dirty="0" smtClean="0">
                <a:effectLst/>
              </a:rPr>
              <a:t>)</a:t>
            </a:r>
          </a:p>
          <a:p>
            <a:pPr lvl="1"/>
            <a:r>
              <a:rPr lang="en-GB" dirty="0" smtClean="0">
                <a:effectLst/>
              </a:rPr>
              <a:t>Trap sites (bulk, surface &amp; interface) suggested to control transport</a:t>
            </a:r>
          </a:p>
          <a:p>
            <a:pPr lvl="1"/>
            <a:r>
              <a:rPr lang="en-GB" dirty="0" smtClean="0">
                <a:effectLst/>
              </a:rPr>
              <a:t>Strong intensity (current density) dependence on e diffusion</a:t>
            </a:r>
          </a:p>
          <a:p>
            <a:pPr lvl="1"/>
            <a:r>
              <a:rPr lang="en-GB" dirty="0" smtClean="0">
                <a:effectLst/>
              </a:rPr>
              <a:t>Challenging to probe directly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6345004"/>
            <a:ext cx="8550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GB" sz="1200" dirty="0" smtClean="0">
                <a:effectLst/>
                <a:latin typeface="+mn-lt"/>
                <a:cs typeface="Times" panose="02020603050405020304" pitchFamily="18" charset="0"/>
              </a:rPr>
              <a:t>M. </a:t>
            </a:r>
            <a:r>
              <a:rPr lang="en-GB" sz="1200" dirty="0" err="1" smtClean="0">
                <a:effectLst/>
                <a:latin typeface="+mn-lt"/>
                <a:cs typeface="Times" panose="02020603050405020304" pitchFamily="18" charset="0"/>
              </a:rPr>
              <a:t>Yanagida</a:t>
            </a:r>
            <a:r>
              <a:rPr lang="en-GB" sz="1200" dirty="0" smtClean="0">
                <a:effectLst/>
                <a:latin typeface="+mn-lt"/>
                <a:cs typeface="Times" panose="02020603050405020304" pitchFamily="18" charset="0"/>
              </a:rPr>
              <a:t>, Effect of the Charge Collection Electrode on Electron Transport in </a:t>
            </a:r>
            <a:r>
              <a:rPr lang="en-GB" sz="1200" dirty="0" err="1" smtClean="0">
                <a:effectLst/>
                <a:latin typeface="+mn-lt"/>
                <a:cs typeface="Times" panose="02020603050405020304" pitchFamily="18" charset="0"/>
              </a:rPr>
              <a:t>Nanocrystalline</a:t>
            </a:r>
            <a:r>
              <a:rPr lang="en-GB" sz="1200" dirty="0" smtClean="0">
                <a:effectLst/>
                <a:latin typeface="+mn-lt"/>
                <a:cs typeface="Times" panose="02020603050405020304" pitchFamily="18" charset="0"/>
              </a:rPr>
              <a:t> TiO</a:t>
            </a:r>
            <a:r>
              <a:rPr lang="en-GB" sz="1200" baseline="-25000" dirty="0" smtClean="0">
                <a:effectLst/>
                <a:latin typeface="+mn-lt"/>
                <a:cs typeface="Times" panose="02020603050405020304" pitchFamily="18" charset="0"/>
              </a:rPr>
              <a:t>2</a:t>
            </a:r>
            <a:r>
              <a:rPr lang="en-GB" sz="1200" dirty="0" smtClean="0">
                <a:effectLst/>
                <a:latin typeface="+mn-lt"/>
                <a:cs typeface="Times" panose="02020603050405020304" pitchFamily="18" charset="0"/>
              </a:rPr>
              <a:t>, IWAMSN2012 (2012)</a:t>
            </a:r>
            <a:endParaRPr lang="en-GB" sz="1200" dirty="0">
              <a:effectLst/>
              <a:latin typeface="+mn-lt"/>
              <a:cs typeface="Times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079997" y="3396344"/>
            <a:ext cx="3091546" cy="2639066"/>
            <a:chOff x="4760686" y="3340882"/>
            <a:chExt cx="3381828" cy="2926758"/>
          </a:xfrm>
        </p:grpSpPr>
        <p:pic>
          <p:nvPicPr>
            <p:cNvPr id="73730" name="Picture 2" descr="C:\Users\km816\Desktop\prefig-t-p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1439" y="3340882"/>
              <a:ext cx="3231075" cy="2882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4760686" y="4760686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3" name="TextBox 2"/>
            <p:cNvSpPr txBox="1"/>
            <p:nvPr/>
          </p:nvSpPr>
          <p:spPr>
            <a:xfrm rot="16200000">
              <a:off x="3887209" y="4356909"/>
              <a:ext cx="2193229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1400" dirty="0" smtClean="0">
                  <a:effectLst/>
                  <a:latin typeface="+mj-lt"/>
                </a:rPr>
                <a:t>Photocurrent rise time (s)</a:t>
              </a:r>
              <a:endParaRPr lang="en-GB" sz="1400" dirty="0">
                <a:effectLst/>
                <a:latin typeface="+mj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3158" y="5959863"/>
              <a:ext cx="1576072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1400" dirty="0" smtClean="0">
                  <a:effectLst/>
                  <a:latin typeface="+mj-lt"/>
                </a:rPr>
                <a:t>Power (</a:t>
              </a:r>
              <a:r>
                <a:rPr lang="en-GB" sz="1400" dirty="0" err="1" smtClean="0">
                  <a:effectLst/>
                  <a:latin typeface="+mj-lt"/>
                </a:rPr>
                <a:t>mW</a:t>
              </a:r>
              <a:r>
                <a:rPr lang="en-GB" sz="1400" dirty="0" smtClean="0">
                  <a:effectLst/>
                  <a:latin typeface="+mj-lt"/>
                </a:rPr>
                <a:t> cm</a:t>
              </a:r>
              <a:r>
                <a:rPr lang="en-GB" sz="1400" baseline="30000" dirty="0" smtClean="0">
                  <a:effectLst/>
                  <a:latin typeface="+mj-lt"/>
                </a:rPr>
                <a:t>-2</a:t>
              </a:r>
              <a:r>
                <a:rPr lang="en-GB" sz="1400" dirty="0" smtClean="0">
                  <a:effectLst/>
                  <a:latin typeface="+mj-lt"/>
                </a:rPr>
                <a:t>)</a:t>
              </a:r>
              <a:endParaRPr lang="en-GB" sz="1400" dirty="0">
                <a:effectLst/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97828" y="1249972"/>
            <a:ext cx="4729841" cy="1754485"/>
            <a:chOff x="4045984" y="1061290"/>
            <a:chExt cx="5009116" cy="1872410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5984" y="1312864"/>
              <a:ext cx="5009116" cy="1620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4652533" y="1061290"/>
              <a:ext cx="3666260" cy="338554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GB" sz="1600" b="1" dirty="0" smtClean="0">
                  <a:effectLst/>
                  <a:latin typeface="+mj-lt"/>
                </a:rPr>
                <a:t>Various models of role of interfaces</a:t>
              </a:r>
              <a:endParaRPr lang="en-GB" sz="1600" b="1" dirty="0">
                <a:effectLst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535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869" y="2563614"/>
            <a:ext cx="2900819" cy="2914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65302" y="6279383"/>
            <a:ext cx="4378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400" dirty="0" smtClean="0">
                <a:effectLst/>
                <a:latin typeface="Arial"/>
              </a:rPr>
              <a:t>D. J. Wallis </a:t>
            </a:r>
            <a:r>
              <a:rPr lang="en-GB" sz="1400" i="1" dirty="0" smtClean="0">
                <a:effectLst/>
                <a:latin typeface="Arial"/>
              </a:rPr>
              <a:t>et al.,</a:t>
            </a:r>
            <a:r>
              <a:rPr lang="en-GB" sz="1400" dirty="0" smtClean="0">
                <a:effectLst/>
                <a:latin typeface="Arial"/>
              </a:rPr>
              <a:t> J. Am. Ceram. Soc. </a:t>
            </a:r>
            <a:r>
              <a:rPr lang="en-GB" sz="1400" b="1" dirty="0" smtClean="0">
                <a:effectLst/>
                <a:latin typeface="Arial"/>
              </a:rPr>
              <a:t>80</a:t>
            </a:r>
            <a:r>
              <a:rPr lang="en-GB" sz="1400" dirty="0" smtClean="0">
                <a:effectLst/>
                <a:latin typeface="Arial"/>
              </a:rPr>
              <a:t>, 499 (1997)</a:t>
            </a:r>
            <a:endParaRPr lang="en-GB" sz="1400" dirty="0">
              <a:effectLst/>
              <a:latin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83883" y="1045116"/>
            <a:ext cx="7824159" cy="2808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Rutile (210</a:t>
            </a:r>
            <a:r>
              <a:rPr lang="en-GB" dirty="0">
                <a:effectLst/>
              </a:rPr>
              <a:t>)[001] TiO</a:t>
            </a:r>
            <a:r>
              <a:rPr lang="en-GB" baseline="-25000" dirty="0" smtClean="0">
                <a:effectLst/>
              </a:rPr>
              <a:t>2</a:t>
            </a:r>
            <a:r>
              <a:rPr lang="en-GB" dirty="0" smtClean="0">
                <a:effectLst/>
              </a:rPr>
              <a:t> grain boundary</a:t>
            </a:r>
          </a:p>
          <a:p>
            <a:pPr lvl="1"/>
            <a:r>
              <a:rPr lang="en-GB" dirty="0" smtClean="0">
                <a:effectLst/>
              </a:rPr>
              <a:t>Predicted structure in good agreement with TEM studies</a:t>
            </a:r>
          </a:p>
          <a:p>
            <a:pPr lvl="1"/>
            <a:r>
              <a:rPr lang="en-GB" dirty="0" smtClean="0">
                <a:effectLst/>
              </a:rPr>
              <a:t>Variation in ion coordination, strain and electrostatic potential near GB</a:t>
            </a:r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" r="56725"/>
          <a:stretch/>
        </p:blipFill>
        <p:spPr bwMode="auto">
          <a:xfrm>
            <a:off x="923775" y="2351317"/>
            <a:ext cx="2907958" cy="3679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1010859" y="2380341"/>
            <a:ext cx="609600" cy="121920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843314" y="159430"/>
            <a:ext cx="7170057" cy="720725"/>
          </a:xfrm>
        </p:spPr>
        <p:txBody>
          <a:bodyPr/>
          <a:lstStyle/>
          <a:p>
            <a:r>
              <a:rPr lang="en-GB" dirty="0"/>
              <a:t>G</a:t>
            </a:r>
            <a:r>
              <a:rPr lang="en-GB" dirty="0" smtClean="0"/>
              <a:t>rain boundary in rutile</a:t>
            </a:r>
            <a:endParaRPr lang="en-GB" dirty="0"/>
          </a:p>
        </p:txBody>
      </p:sp>
      <p:sp>
        <p:nvSpPr>
          <p:cNvPr id="9" name="TextBox 8"/>
          <p:cNvSpPr txBox="1"/>
          <p:nvPr/>
        </p:nvSpPr>
        <p:spPr>
          <a:xfrm>
            <a:off x="1598688" y="5798456"/>
            <a:ext cx="227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sz="1200" b="1" dirty="0" smtClean="0">
                <a:effectLst/>
                <a:latin typeface="Arial"/>
              </a:rPr>
              <a:t>Predicted structure coloured according to electrostatic potential @ </a:t>
            </a:r>
            <a:r>
              <a:rPr lang="en-GB" sz="1200" b="1" dirty="0" err="1" smtClean="0">
                <a:effectLst/>
                <a:latin typeface="Arial"/>
              </a:rPr>
              <a:t>Ti</a:t>
            </a:r>
            <a:r>
              <a:rPr lang="en-GB" sz="1200" b="1" dirty="0" smtClean="0">
                <a:effectLst/>
                <a:latin typeface="Arial"/>
              </a:rPr>
              <a:t> sites</a:t>
            </a:r>
            <a:endParaRPr lang="en-GB" sz="1200" b="1" dirty="0">
              <a:effectLst/>
              <a:latin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2174" y="5718627"/>
            <a:ext cx="22714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sz="1200" b="1" dirty="0" smtClean="0">
                <a:effectLst/>
                <a:latin typeface="Arial"/>
              </a:rPr>
              <a:t>TEM image of rutile (210)[001] TiO</a:t>
            </a:r>
            <a:r>
              <a:rPr lang="en-GB" sz="1200" b="1" baseline="-25000" dirty="0" smtClean="0">
                <a:effectLst/>
                <a:latin typeface="Arial"/>
              </a:rPr>
              <a:t>2</a:t>
            </a:r>
            <a:r>
              <a:rPr lang="en-GB" sz="1200" b="1" dirty="0" smtClean="0">
                <a:effectLst/>
                <a:latin typeface="Arial"/>
              </a:rPr>
              <a:t> GB</a:t>
            </a:r>
            <a:endParaRPr lang="en-GB" sz="1200" b="1" dirty="0">
              <a:effectLst/>
              <a:latin typeface="Arial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1257300" y="3185160"/>
            <a:ext cx="1524000" cy="15240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Arrow Connector 14"/>
          <p:cNvCxnSpPr/>
          <p:nvPr/>
        </p:nvCxnSpPr>
        <p:spPr bwMode="auto">
          <a:xfrm flipH="1">
            <a:off x="2811780" y="3489960"/>
            <a:ext cx="1234440" cy="266700"/>
          </a:xfrm>
          <a:prstGeom prst="straightConnector1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TextBox 13"/>
          <p:cNvSpPr txBox="1"/>
          <p:nvPr/>
        </p:nvSpPr>
        <p:spPr>
          <a:xfrm>
            <a:off x="579120" y="2933700"/>
            <a:ext cx="807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 smtClean="0">
                <a:effectLst/>
                <a:latin typeface="+mj-lt"/>
              </a:rPr>
              <a:t>Bulk-like </a:t>
            </a:r>
            <a:r>
              <a:rPr lang="en-GB" sz="1200" dirty="0" err="1" smtClean="0">
                <a:effectLst/>
                <a:latin typeface="+mj-lt"/>
              </a:rPr>
              <a:t>Ti</a:t>
            </a:r>
            <a:r>
              <a:rPr lang="en-GB" sz="1200" dirty="0" smtClean="0">
                <a:effectLst/>
                <a:latin typeface="+mj-lt"/>
              </a:rPr>
              <a:t> site</a:t>
            </a:r>
            <a:endParaRPr lang="en-GB" sz="1200" dirty="0">
              <a:effectLst/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023360" y="3276600"/>
            <a:ext cx="111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200" dirty="0" smtClean="0">
                <a:effectLst/>
                <a:latin typeface="+mj-lt"/>
              </a:rPr>
              <a:t>Perturbed GB site</a:t>
            </a:r>
            <a:endParaRPr lang="en-GB" sz="12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9793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Electron </a:t>
            </a:r>
            <a:r>
              <a:rPr lang="en-GB" dirty="0" err="1" smtClean="0"/>
              <a:t>polaron</a:t>
            </a:r>
            <a:r>
              <a:rPr lang="en-GB" dirty="0" smtClean="0"/>
              <a:t> trapping energies in TiO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22" y="1759632"/>
            <a:ext cx="4675578" cy="372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4601027" y="1843314"/>
            <a:ext cx="478972" cy="55154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3213" y="1379349"/>
            <a:ext cx="4398224" cy="409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Electron trapping</a:t>
            </a:r>
          </a:p>
          <a:p>
            <a:pPr lvl="1"/>
            <a:r>
              <a:rPr lang="en-GB" dirty="0" smtClean="0">
                <a:effectLst/>
              </a:rPr>
              <a:t>DFT+U approach to correct self-interaction error (</a:t>
            </a:r>
            <a:r>
              <a:rPr lang="en-GB" dirty="0" err="1" smtClean="0">
                <a:effectLst/>
              </a:rPr>
              <a:t>U</a:t>
            </a:r>
            <a:r>
              <a:rPr lang="en-GB" baseline="-25000" dirty="0" err="1" smtClean="0">
                <a:effectLst/>
              </a:rPr>
              <a:t>Ti</a:t>
            </a:r>
            <a:r>
              <a:rPr lang="en-GB" dirty="0" smtClean="0">
                <a:effectLst/>
              </a:rPr>
              <a:t>=4.2 </a:t>
            </a:r>
            <a:r>
              <a:rPr lang="en-GB" dirty="0" err="1" smtClean="0">
                <a:effectLst/>
              </a:rPr>
              <a:t>eV</a:t>
            </a:r>
            <a:r>
              <a:rPr lang="en-GB" dirty="0" smtClean="0">
                <a:effectLst/>
              </a:rPr>
              <a:t>)</a:t>
            </a:r>
          </a:p>
          <a:p>
            <a:pPr lvl="1"/>
            <a:r>
              <a:rPr lang="en-GB" dirty="0" smtClean="0">
                <a:effectLst/>
              </a:rPr>
              <a:t>Total energy for electron trapped at all </a:t>
            </a:r>
            <a:r>
              <a:rPr lang="en-GB" dirty="0" err="1" smtClean="0">
                <a:effectLst/>
              </a:rPr>
              <a:t>inequivalent</a:t>
            </a:r>
            <a:r>
              <a:rPr lang="en-GB" dirty="0" smtClean="0">
                <a:effectLst/>
              </a:rPr>
              <a:t> Ti sites calculated</a:t>
            </a:r>
          </a:p>
          <a:p>
            <a:pPr lvl="1"/>
            <a:r>
              <a:rPr lang="en-GB" dirty="0" smtClean="0">
                <a:effectLst/>
              </a:rPr>
              <a:t>Dilate O ions by 0.08 Å around a given Ti to create precursor for localisation</a:t>
            </a:r>
          </a:p>
          <a:p>
            <a:pPr lvl="1"/>
            <a:r>
              <a:rPr lang="en-GB" dirty="0" smtClean="0">
                <a:effectLst/>
              </a:rPr>
              <a:t>Trapping energy </a:t>
            </a:r>
            <a:r>
              <a:rPr lang="en-GB" i="1" dirty="0" smtClean="0">
                <a:effectLst/>
              </a:rPr>
              <a:t>E</a:t>
            </a:r>
            <a:r>
              <a:rPr lang="en-GB" baseline="-25000" dirty="0" smtClean="0">
                <a:effectLst/>
              </a:rPr>
              <a:t>t</a:t>
            </a:r>
            <a:r>
              <a:rPr lang="en-GB" dirty="0" smtClean="0">
                <a:effectLst/>
              </a:rPr>
              <a:t> (eV) defined with respect to bulk Ti site</a:t>
            </a:r>
          </a:p>
          <a:p>
            <a:pPr lvl="1"/>
            <a:r>
              <a:rPr lang="en-GB" dirty="0">
                <a:effectLst/>
              </a:rPr>
              <a:t>S</a:t>
            </a:r>
            <a:r>
              <a:rPr lang="en-GB" dirty="0" smtClean="0">
                <a:effectLst/>
              </a:rPr>
              <a:t>trong correlation between trapping energy and electrostatic potential (slope = -1.1 +/- 0.1)</a:t>
            </a:r>
          </a:p>
          <a:p>
            <a:pPr lvl="1"/>
            <a:endParaRPr lang="en-GB" dirty="0">
              <a:effectLst/>
              <a:sym typeface="Symbol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5930900" y="5435600"/>
            <a:ext cx="508000" cy="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651501" y="5435600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effectLst/>
                <a:latin typeface="+mj-lt"/>
              </a:rPr>
              <a:t>m</a:t>
            </a:r>
            <a:r>
              <a:rPr lang="en-GB" sz="1400" dirty="0" smtClean="0">
                <a:effectLst/>
                <a:latin typeface="+mj-lt"/>
              </a:rPr>
              <a:t>ore stable than bulk</a:t>
            </a:r>
            <a:endParaRPr lang="en-GB" sz="1400" dirty="0">
              <a:effectLst/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001000" y="5448300"/>
            <a:ext cx="508000" cy="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721601" y="5448300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 smtClean="0">
                <a:effectLst/>
                <a:latin typeface="+mj-lt"/>
              </a:rPr>
              <a:t>less stable than bulk</a:t>
            </a:r>
            <a:endParaRPr lang="en-GB" sz="1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73244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smtClean="0"/>
              <a:t>e diffusion perpendicular to grain boundary</a:t>
            </a:r>
            <a:endParaRPr lang="en-GB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394853"/>
            <a:ext cx="7488801" cy="2205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2900" y="1047750"/>
            <a:ext cx="4293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b="1" dirty="0" smtClean="0">
                <a:effectLst/>
                <a:latin typeface="Arial"/>
              </a:rPr>
              <a:t>Two possible paths in z-direction:</a:t>
            </a:r>
            <a:endParaRPr lang="en-GB" b="1" dirty="0">
              <a:effectLst/>
              <a:latin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85750" y="3543300"/>
            <a:ext cx="7801904" cy="2970629"/>
            <a:chOff x="285750" y="3543300"/>
            <a:chExt cx="7801904" cy="2970629"/>
          </a:xfrm>
        </p:grpSpPr>
        <p:pic>
          <p:nvPicPr>
            <p:cNvPr id="317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9539" y="3588828"/>
              <a:ext cx="6316661" cy="2832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6054725" y="6175375"/>
              <a:ext cx="2032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sz="1600" i="1" dirty="0" err="1" smtClean="0">
                  <a:effectLst/>
                </a:rPr>
                <a:t>E</a:t>
              </a:r>
              <a:r>
                <a:rPr lang="en-GB" sz="1600" baseline="-25000" dirty="0" err="1" smtClean="0">
                  <a:effectLst/>
                </a:rPr>
                <a:t>act</a:t>
              </a:r>
              <a:r>
                <a:rPr lang="en-GB" sz="1600" baseline="-25000" dirty="0" smtClean="0">
                  <a:effectLst/>
                </a:rPr>
                <a:t> </a:t>
              </a:r>
              <a:r>
                <a:rPr lang="en-GB" sz="1600" dirty="0" smtClean="0">
                  <a:effectLst/>
                </a:rPr>
                <a:t>(max) ~ 0.46 </a:t>
              </a:r>
              <a:r>
                <a:rPr lang="en-GB" sz="1600" dirty="0" err="1" smtClean="0">
                  <a:effectLst/>
                </a:rPr>
                <a:t>eV</a:t>
              </a:r>
              <a:endParaRPr lang="en-GB" sz="1600" dirty="0">
                <a:effectLst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298575" y="6175375"/>
              <a:ext cx="2028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sz="1600" i="1" dirty="0" err="1" smtClean="0">
                  <a:effectLst/>
                </a:rPr>
                <a:t>E</a:t>
              </a:r>
              <a:r>
                <a:rPr lang="en-GB" sz="1600" baseline="-25000" dirty="0" err="1" smtClean="0">
                  <a:effectLst/>
                </a:rPr>
                <a:t>act</a:t>
              </a:r>
              <a:r>
                <a:rPr lang="en-GB" sz="1600" baseline="-25000" dirty="0" smtClean="0">
                  <a:effectLst/>
                </a:rPr>
                <a:t> </a:t>
              </a:r>
              <a:r>
                <a:rPr lang="en-GB" sz="1600" dirty="0" smtClean="0">
                  <a:effectLst/>
                </a:rPr>
                <a:t>(bulk) ~ 0.28 </a:t>
              </a:r>
              <a:r>
                <a:rPr lang="en-GB" sz="1600" dirty="0" err="1" smtClean="0">
                  <a:effectLst/>
                </a:rPr>
                <a:t>eV</a:t>
              </a:r>
              <a:endParaRPr lang="en-GB" sz="1600" dirty="0">
                <a:effectLst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5750" y="3543300"/>
              <a:ext cx="10390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b="1" dirty="0" smtClean="0">
                  <a:effectLst/>
                  <a:latin typeface="Arial"/>
                </a:rPr>
                <a:t>Path a:</a:t>
              </a:r>
              <a:endParaRPr lang="en-GB" b="1" dirty="0">
                <a:effectLst/>
                <a:latin typeface="Arial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285750" y="3543300"/>
            <a:ext cx="7903504" cy="3028950"/>
            <a:chOff x="8743950" y="3829050"/>
            <a:chExt cx="7903504" cy="3028950"/>
          </a:xfrm>
        </p:grpSpPr>
        <p:sp>
          <p:nvSpPr>
            <p:cNvPr id="48" name="TextBox 47"/>
            <p:cNvSpPr txBox="1"/>
            <p:nvPr/>
          </p:nvSpPr>
          <p:spPr>
            <a:xfrm>
              <a:off x="8743950" y="3829050"/>
              <a:ext cx="10534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b="1" dirty="0" smtClean="0">
                  <a:effectLst/>
                  <a:latin typeface="Arial"/>
                </a:rPr>
                <a:t>Path b:</a:t>
              </a:r>
              <a:endParaRPr lang="en-GB" b="1" dirty="0">
                <a:effectLst/>
                <a:latin typeface="Arial"/>
              </a:endParaRPr>
            </a:p>
          </p:txBody>
        </p:sp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7676" y="3889692"/>
              <a:ext cx="6235775" cy="29683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3" name="TextBox 42"/>
            <p:cNvSpPr txBox="1"/>
            <p:nvPr/>
          </p:nvSpPr>
          <p:spPr>
            <a:xfrm>
              <a:off x="14614525" y="6461125"/>
              <a:ext cx="20329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sz="1600" i="1" dirty="0" err="1" smtClean="0">
                  <a:effectLst/>
                </a:rPr>
                <a:t>E</a:t>
              </a:r>
              <a:r>
                <a:rPr lang="en-GB" sz="1600" baseline="-25000" dirty="0" err="1" smtClean="0">
                  <a:effectLst/>
                </a:rPr>
                <a:t>act</a:t>
              </a:r>
              <a:r>
                <a:rPr lang="en-GB" sz="1600" baseline="-25000" dirty="0" smtClean="0">
                  <a:effectLst/>
                </a:rPr>
                <a:t> </a:t>
              </a:r>
              <a:r>
                <a:rPr lang="en-GB" sz="1600" dirty="0" smtClean="0">
                  <a:effectLst/>
                </a:rPr>
                <a:t>(max) ~ 0.46 </a:t>
              </a:r>
              <a:r>
                <a:rPr lang="en-GB" sz="1600" dirty="0" err="1" smtClean="0">
                  <a:effectLst/>
                </a:rPr>
                <a:t>eV</a:t>
              </a:r>
              <a:endParaRPr lang="en-GB" sz="1600" dirty="0">
                <a:effectLst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9991725" y="6518275"/>
              <a:ext cx="20281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sz="1600" i="1" dirty="0" err="1" smtClean="0">
                  <a:effectLst/>
                </a:rPr>
                <a:t>E</a:t>
              </a:r>
              <a:r>
                <a:rPr lang="en-GB" sz="1600" baseline="-25000" dirty="0" err="1" smtClean="0">
                  <a:effectLst/>
                </a:rPr>
                <a:t>act</a:t>
              </a:r>
              <a:r>
                <a:rPr lang="en-GB" sz="1600" baseline="-25000" dirty="0" smtClean="0">
                  <a:effectLst/>
                </a:rPr>
                <a:t> </a:t>
              </a:r>
              <a:r>
                <a:rPr lang="en-GB" sz="1600" dirty="0" smtClean="0">
                  <a:effectLst/>
                </a:rPr>
                <a:t>(bulk) ~ 0.28 </a:t>
              </a:r>
              <a:r>
                <a:rPr lang="en-GB" sz="1600" dirty="0" err="1" smtClean="0">
                  <a:effectLst/>
                </a:rPr>
                <a:t>eV</a:t>
              </a:r>
              <a:endParaRPr lang="en-GB" sz="1600" dirty="0">
                <a:effectLst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2971800" y="4267200"/>
            <a:ext cx="342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b="1" dirty="0" smtClean="0">
                <a:effectLst/>
              </a:rPr>
              <a:t>High trapping energy of site a</a:t>
            </a:r>
            <a:r>
              <a:rPr lang="en-GB" b="1" baseline="-25000" dirty="0" smtClean="0">
                <a:effectLst/>
              </a:rPr>
              <a:t>4</a:t>
            </a:r>
            <a:r>
              <a:rPr lang="en-GB" b="1" dirty="0" smtClean="0">
                <a:effectLst/>
              </a:rPr>
              <a:t> could lead to blocking of path a </a:t>
            </a:r>
            <a:r>
              <a:rPr lang="en-GB" b="1" dirty="0" smtClean="0">
                <a:effectLst/>
                <a:sym typeface="Symbol"/>
              </a:rPr>
              <a:t> low </a:t>
            </a:r>
            <a:r>
              <a:rPr lang="en-GB" b="1" dirty="0" err="1" smtClean="0">
                <a:effectLst/>
                <a:sym typeface="Symbol"/>
              </a:rPr>
              <a:t>intergrain</a:t>
            </a:r>
            <a:r>
              <a:rPr lang="en-GB" b="1" dirty="0" smtClean="0">
                <a:effectLst/>
                <a:sym typeface="Symbol"/>
              </a:rPr>
              <a:t> connectivity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9658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 txBox="1">
            <a:spLocks/>
          </p:cNvSpPr>
          <p:nvPr/>
        </p:nvSpPr>
        <p:spPr>
          <a:xfrm>
            <a:off x="2700338" y="232229"/>
            <a:ext cx="6192837" cy="604384"/>
          </a:xfrm>
          <a:prstGeom prst="rect">
            <a:avLst/>
          </a:prstGeom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GB" sz="2400" kern="0" dirty="0" smtClean="0">
                <a:solidFill>
                  <a:srgbClr val="FFFFFF"/>
                </a:solidFill>
                <a:effectLst/>
              </a:rPr>
              <a:t>Electron transport simulation</a:t>
            </a:r>
            <a:endParaRPr lang="en-GB" sz="2400" kern="0" dirty="0">
              <a:solidFill>
                <a:srgbClr val="FFFFFF"/>
              </a:solidFill>
              <a:effectLst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45783" y="1052736"/>
            <a:ext cx="8462788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Kinetic Monte Carlo approach</a:t>
            </a:r>
          </a:p>
          <a:p>
            <a:pPr lvl="1"/>
            <a:r>
              <a:rPr lang="en-GB" dirty="0" smtClean="0">
                <a:effectLst/>
              </a:rPr>
              <a:t>Electron transfer described using Marcus/Mott/Holstein theory</a:t>
            </a:r>
          </a:p>
          <a:p>
            <a:pPr lvl="1"/>
            <a:r>
              <a:rPr lang="en-GB" dirty="0">
                <a:effectLst/>
              </a:rPr>
              <a:t>Electron-electron electrostatic interactions included</a:t>
            </a:r>
          </a:p>
          <a:p>
            <a:pPr lvl="1"/>
            <a:r>
              <a:rPr lang="en-GB" dirty="0" smtClean="0">
                <a:effectLst/>
              </a:rPr>
              <a:t>Model </a:t>
            </a:r>
            <a:r>
              <a:rPr lang="en-GB" dirty="0">
                <a:effectLst/>
              </a:rPr>
              <a:t>e</a:t>
            </a:r>
            <a:r>
              <a:rPr lang="en-GB" dirty="0" smtClean="0">
                <a:effectLst/>
              </a:rPr>
              <a:t>lectron injection, hopping (in all directions) and absorption</a:t>
            </a:r>
          </a:p>
          <a:p>
            <a:pPr lvl="1"/>
            <a:endParaRPr lang="en-GB" dirty="0" smtClean="0">
              <a:effectLst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11" y="2659671"/>
            <a:ext cx="5967103" cy="357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0" y="6284687"/>
            <a:ext cx="551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sz="1400" dirty="0">
                <a:effectLst/>
                <a:latin typeface="Arial"/>
                <a:cs typeface="Arial"/>
              </a:rPr>
              <a:t>S. Wallace </a:t>
            </a:r>
            <a:r>
              <a:rPr lang="fr-FR" sz="1400" dirty="0" smtClean="0">
                <a:effectLst/>
                <a:latin typeface="Arial"/>
                <a:cs typeface="Arial"/>
              </a:rPr>
              <a:t>and K. P. McKenna, </a:t>
            </a:r>
            <a:r>
              <a:rPr lang="fr-FR" sz="1400" dirty="0">
                <a:effectLst/>
                <a:latin typeface="Arial"/>
                <a:cs typeface="Arial"/>
              </a:rPr>
              <a:t>Adv</a:t>
            </a:r>
            <a:r>
              <a:rPr lang="fr-FR" sz="1400" dirty="0" smtClean="0">
                <a:effectLst/>
                <a:latin typeface="Arial"/>
                <a:cs typeface="Arial"/>
              </a:rPr>
              <a:t>. Mater</a:t>
            </a:r>
            <a:r>
              <a:rPr lang="fr-FR" sz="1400" dirty="0">
                <a:effectLst/>
                <a:latin typeface="Arial"/>
                <a:cs typeface="Arial"/>
              </a:rPr>
              <a:t>. Inter</a:t>
            </a:r>
            <a:r>
              <a:rPr lang="fr-FR" sz="1400" dirty="0" smtClean="0">
                <a:effectLst/>
                <a:latin typeface="Arial"/>
                <a:cs typeface="Arial"/>
              </a:rPr>
              <a:t>. </a:t>
            </a:r>
            <a:r>
              <a:rPr lang="fr-FR" sz="1400" b="1" dirty="0" smtClean="0">
                <a:effectLst/>
                <a:latin typeface="Arial"/>
                <a:cs typeface="Arial"/>
              </a:rPr>
              <a:t>1</a:t>
            </a:r>
            <a:r>
              <a:rPr lang="fr-FR" sz="1400" dirty="0">
                <a:effectLst/>
                <a:latin typeface="Arial"/>
                <a:cs typeface="Arial"/>
              </a:rPr>
              <a:t>, 1400078 (2014)</a:t>
            </a:r>
          </a:p>
        </p:txBody>
      </p:sp>
    </p:spTree>
    <p:extLst>
      <p:ext uri="{BB962C8B-B14F-4D97-AF65-F5344CB8AC3E}">
        <p14:creationId xmlns:p14="http://schemas.microsoft.com/office/powerpoint/2010/main" val="225152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076" y="1034730"/>
            <a:ext cx="7294450" cy="52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284687"/>
            <a:ext cx="551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sz="1400" dirty="0">
                <a:effectLst/>
                <a:latin typeface="Arial"/>
                <a:cs typeface="Arial"/>
              </a:rPr>
              <a:t>S. Wallace </a:t>
            </a:r>
            <a:r>
              <a:rPr lang="fr-FR" sz="1400" dirty="0" smtClean="0">
                <a:effectLst/>
                <a:latin typeface="Arial"/>
                <a:cs typeface="Arial"/>
              </a:rPr>
              <a:t>and K. P. McKenna, </a:t>
            </a:r>
            <a:r>
              <a:rPr lang="fr-FR" sz="1400" dirty="0">
                <a:effectLst/>
                <a:latin typeface="Arial"/>
                <a:cs typeface="Arial"/>
              </a:rPr>
              <a:t>Adv</a:t>
            </a:r>
            <a:r>
              <a:rPr lang="fr-FR" sz="1400" dirty="0" smtClean="0">
                <a:effectLst/>
                <a:latin typeface="Arial"/>
                <a:cs typeface="Arial"/>
              </a:rPr>
              <a:t>. Mater</a:t>
            </a:r>
            <a:r>
              <a:rPr lang="fr-FR" sz="1400" dirty="0">
                <a:effectLst/>
                <a:latin typeface="Arial"/>
                <a:cs typeface="Arial"/>
              </a:rPr>
              <a:t>. Inter</a:t>
            </a:r>
            <a:r>
              <a:rPr lang="fr-FR" sz="1400" dirty="0" smtClean="0">
                <a:effectLst/>
                <a:latin typeface="Arial"/>
                <a:cs typeface="Arial"/>
              </a:rPr>
              <a:t>. </a:t>
            </a:r>
            <a:r>
              <a:rPr lang="fr-FR" sz="1400" b="1" dirty="0" smtClean="0">
                <a:effectLst/>
                <a:latin typeface="Arial"/>
                <a:cs typeface="Arial"/>
              </a:rPr>
              <a:t>1</a:t>
            </a:r>
            <a:r>
              <a:rPr lang="fr-FR" sz="1400" dirty="0">
                <a:effectLst/>
                <a:latin typeface="Arial"/>
                <a:cs typeface="Arial"/>
              </a:rPr>
              <a:t>, 1400078 (2014)</a:t>
            </a:r>
          </a:p>
        </p:txBody>
      </p:sp>
    </p:spTree>
    <p:extLst>
      <p:ext uri="{BB962C8B-B14F-4D97-AF65-F5344CB8AC3E}">
        <p14:creationId xmlns:p14="http://schemas.microsoft.com/office/powerpoint/2010/main" val="2350806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 bwMode="auto">
          <a:xfrm>
            <a:off x="2730459" y="6070159"/>
            <a:ext cx="1973943" cy="21771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>
              <a:solidFill>
                <a:srgbClr val="00009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McKenna </a:t>
            </a:r>
            <a:r>
              <a:rPr lang="en-GB" dirty="0" smtClean="0"/>
              <a:t>Materials Modelling group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4146" y="1130301"/>
            <a:ext cx="8255312" cy="1066799"/>
          </a:xfrm>
        </p:spPr>
        <p:txBody>
          <a:bodyPr/>
          <a:lstStyle/>
          <a:p>
            <a:pPr lvl="0" algn="ctr">
              <a:spcAft>
                <a:spcPts val="300"/>
              </a:spcAft>
            </a:pPr>
            <a:r>
              <a:rPr lang="en-GB" dirty="0"/>
              <a:t>S</a:t>
            </a:r>
            <a:r>
              <a:rPr lang="en-GB" dirty="0" smtClean="0"/>
              <a:t>tructure and properties of nanostructured materials underpinning applications in areas such as electronics, energy and catalysis</a:t>
            </a:r>
            <a:endParaRPr lang="en-GB" dirty="0" smtClean="0">
              <a:sym typeface="Symbol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EAD9C2"/>
              </a:clrFrom>
              <a:clrTo>
                <a:srgbClr val="EAD9C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10"/>
          <a:stretch>
            <a:fillRect/>
          </a:stretch>
        </p:blipFill>
        <p:spPr bwMode="auto">
          <a:xfrm>
            <a:off x="1572076" y="2277612"/>
            <a:ext cx="2323266" cy="138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2" name="Picture 2" descr="http://www.newswise.com/images/uploads/2011/08/4/catalyticsi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460" y="4636920"/>
            <a:ext cx="2047623" cy="145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1143072" y="1996994"/>
            <a:ext cx="325287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 smtClean="0">
                <a:solidFill>
                  <a:srgbClr val="000000"/>
                </a:solidFill>
                <a:effectLst/>
              </a:rPr>
              <a:t>Semiconductor electronics</a:t>
            </a:r>
            <a:endParaRPr lang="en-GB" sz="16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4929668" y="1994338"/>
            <a:ext cx="2600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 err="1" smtClean="0">
                <a:solidFill>
                  <a:srgbClr val="000000"/>
                </a:solidFill>
                <a:effectLst/>
              </a:rPr>
              <a:t>Spintronics</a:t>
            </a:r>
            <a:endParaRPr lang="en-GB" sz="16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27" name="Text Box 10"/>
          <p:cNvSpPr txBox="1">
            <a:spLocks noChangeArrowheads="1"/>
          </p:cNvSpPr>
          <p:nvPr/>
        </p:nvSpPr>
        <p:spPr bwMode="auto">
          <a:xfrm>
            <a:off x="1330809" y="4246704"/>
            <a:ext cx="2600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 smtClean="0">
                <a:solidFill>
                  <a:srgbClr val="000000"/>
                </a:solidFill>
                <a:effectLst/>
              </a:rPr>
              <a:t>Solar cells</a:t>
            </a:r>
            <a:endParaRPr lang="en-GB" sz="16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28" name="Text Box 10"/>
          <p:cNvSpPr txBox="1">
            <a:spLocks noChangeArrowheads="1"/>
          </p:cNvSpPr>
          <p:nvPr/>
        </p:nvSpPr>
        <p:spPr bwMode="auto">
          <a:xfrm>
            <a:off x="4920873" y="4275637"/>
            <a:ext cx="2600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 smtClean="0">
                <a:solidFill>
                  <a:srgbClr val="000000"/>
                </a:solidFill>
                <a:effectLst/>
              </a:rPr>
              <a:t>Catalysis</a:t>
            </a:r>
            <a:endParaRPr lang="en-GB" sz="1600" b="1" kern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7" name="Picture 4" descr="Transparent Conductive Ox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540" y="4647086"/>
            <a:ext cx="1859130" cy="136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9"/>
          <a:stretch>
            <a:fillRect/>
          </a:stretch>
        </p:blipFill>
        <p:spPr bwMode="auto">
          <a:xfrm>
            <a:off x="5195916" y="2395982"/>
            <a:ext cx="2114401" cy="1297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465307" y="3712285"/>
            <a:ext cx="26003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Claudio </a:t>
            </a:r>
            <a:r>
              <a:rPr lang="en-GB" sz="1400" b="1" kern="0" dirty="0" err="1" smtClean="0">
                <a:solidFill>
                  <a:srgbClr val="000090"/>
                </a:solidFill>
                <a:effectLst/>
              </a:rPr>
              <a:t>Padilha</a:t>
            </a: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 (PDRA)</a:t>
            </a:r>
          </a:p>
        </p:txBody>
      </p:sp>
      <p:sp>
        <p:nvSpPr>
          <p:cNvPr id="15" name="Text Box 10"/>
          <p:cNvSpPr txBox="1">
            <a:spLocks noChangeArrowheads="1"/>
          </p:cNvSpPr>
          <p:nvPr/>
        </p:nvSpPr>
        <p:spPr bwMode="auto">
          <a:xfrm>
            <a:off x="1449029" y="6046223"/>
            <a:ext cx="26003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John Carey (PDRA)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err="1" smtClean="0">
                <a:solidFill>
                  <a:srgbClr val="000090"/>
                </a:solidFill>
                <a:effectLst/>
              </a:rPr>
              <a:t>Razak</a:t>
            </a: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 </a:t>
            </a:r>
            <a:r>
              <a:rPr lang="en-GB" sz="1400" b="1" kern="0" dirty="0" err="1" smtClean="0">
                <a:solidFill>
                  <a:srgbClr val="000090"/>
                </a:solidFill>
                <a:effectLst/>
              </a:rPr>
              <a:t>Elmaslmane</a:t>
            </a: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 (PhD)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James Quirk (PhD)</a:t>
            </a:r>
            <a:endParaRPr lang="en-GB" sz="1400" b="1" kern="0" dirty="0">
              <a:solidFill>
                <a:srgbClr val="000090"/>
              </a:solidFill>
              <a:effectLst/>
            </a:endParaRPr>
          </a:p>
        </p:txBody>
      </p:sp>
      <p:sp>
        <p:nvSpPr>
          <p:cNvPr id="16" name="Text Box 10"/>
          <p:cNvSpPr txBox="1">
            <a:spLocks noChangeArrowheads="1"/>
          </p:cNvSpPr>
          <p:nvPr/>
        </p:nvSpPr>
        <p:spPr bwMode="auto">
          <a:xfrm>
            <a:off x="5020519" y="3718165"/>
            <a:ext cx="2600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Jonathan Bean (PhD)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Steven Hung (PhD)</a:t>
            </a:r>
            <a:endParaRPr lang="en-GB" sz="1400" b="1" kern="0" dirty="0">
              <a:solidFill>
                <a:srgbClr val="000090"/>
              </a:solidFill>
              <a:effectLst/>
            </a:endParaRPr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5058950" y="6100942"/>
            <a:ext cx="26003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Adam Kerrigan (PhD)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 smtClean="0">
                <a:solidFill>
                  <a:srgbClr val="000090"/>
                </a:solidFill>
                <a:effectLst/>
              </a:rPr>
              <a:t>Steven Hung (PhD)</a:t>
            </a:r>
            <a:endParaRPr lang="en-GB" sz="1400" b="1" kern="0" dirty="0">
              <a:solidFill>
                <a:srgbClr val="00009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51737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388" y="1433513"/>
            <a:ext cx="686752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6284687"/>
            <a:ext cx="551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sz="1400" dirty="0">
                <a:effectLst/>
                <a:latin typeface="Arial"/>
                <a:cs typeface="Arial"/>
              </a:rPr>
              <a:t>S. Wallace </a:t>
            </a:r>
            <a:r>
              <a:rPr lang="fr-FR" sz="1400" dirty="0" smtClean="0">
                <a:effectLst/>
                <a:latin typeface="Arial"/>
                <a:cs typeface="Arial"/>
              </a:rPr>
              <a:t>and K. P. McKenna, </a:t>
            </a:r>
            <a:r>
              <a:rPr lang="fr-FR" sz="1400" dirty="0">
                <a:effectLst/>
                <a:latin typeface="Arial"/>
                <a:cs typeface="Arial"/>
              </a:rPr>
              <a:t>Adv</a:t>
            </a:r>
            <a:r>
              <a:rPr lang="fr-FR" sz="1400" dirty="0" smtClean="0">
                <a:effectLst/>
                <a:latin typeface="Arial"/>
                <a:cs typeface="Arial"/>
              </a:rPr>
              <a:t>. Mater</a:t>
            </a:r>
            <a:r>
              <a:rPr lang="fr-FR" sz="1400" dirty="0">
                <a:effectLst/>
                <a:latin typeface="Arial"/>
                <a:cs typeface="Arial"/>
              </a:rPr>
              <a:t>. Inter</a:t>
            </a:r>
            <a:r>
              <a:rPr lang="fr-FR" sz="1400" dirty="0" smtClean="0">
                <a:effectLst/>
                <a:latin typeface="Arial"/>
                <a:cs typeface="Arial"/>
              </a:rPr>
              <a:t>. </a:t>
            </a:r>
            <a:r>
              <a:rPr lang="fr-FR" sz="1400" b="1" dirty="0" smtClean="0">
                <a:effectLst/>
                <a:latin typeface="Arial"/>
                <a:cs typeface="Arial"/>
              </a:rPr>
              <a:t>1</a:t>
            </a:r>
            <a:r>
              <a:rPr lang="fr-FR" sz="1400" dirty="0">
                <a:effectLst/>
                <a:latin typeface="Arial"/>
                <a:cs typeface="Arial"/>
              </a:rPr>
              <a:t>, 1400078 (2014)</a:t>
            </a:r>
          </a:p>
        </p:txBody>
      </p:sp>
    </p:spTree>
    <p:extLst>
      <p:ext uri="{BB962C8B-B14F-4D97-AF65-F5344CB8AC3E}">
        <p14:creationId xmlns:p14="http://schemas.microsoft.com/office/powerpoint/2010/main" val="14986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16114" y="1103086"/>
            <a:ext cx="4789715" cy="5551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 "/>
              <a:defRPr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517525" indent="-182563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1600">
                <a:solidFill>
                  <a:srgbClr val="000000"/>
                </a:solidFill>
                <a:latin typeface="+mn-lt"/>
              </a:defRPr>
            </a:lvl2pPr>
            <a:lvl3pPr marL="892175" indent="-195263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1500">
                <a:solidFill>
                  <a:srgbClr val="000000"/>
                </a:solidFill>
                <a:latin typeface="+mn-lt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0" eaLnBrk="1" hangingPunct="1">
              <a:spcBef>
                <a:spcPct val="30000"/>
              </a:spcBef>
              <a:buClr>
                <a:srgbClr val="002569"/>
              </a:buClr>
              <a:buSzPct val="65000"/>
              <a:buFont typeface="Arial" charset="0"/>
              <a:buNone/>
            </a:pPr>
            <a:r>
              <a:rPr lang="en-GB" kern="0" dirty="0" smtClean="0">
                <a:solidFill>
                  <a:srgbClr val="002060"/>
                </a:solidFill>
                <a:effectLst/>
              </a:rPr>
              <a:t>Effect of grain boundary on electron mobility</a:t>
            </a:r>
            <a:endParaRPr lang="en-GB" kern="0" dirty="0">
              <a:solidFill>
                <a:srgbClr val="002060"/>
              </a:solidFill>
              <a:effectLst/>
            </a:endParaRP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Grain boundary introduces sites with higher and lower trapping energies (+0.2 </a:t>
            </a:r>
            <a:r>
              <a:rPr lang="en-GB" sz="1800" kern="0" dirty="0" err="1" smtClean="0">
                <a:effectLst/>
                <a:cs typeface="Arial"/>
              </a:rPr>
              <a:t>eV</a:t>
            </a:r>
            <a:r>
              <a:rPr lang="en-GB" sz="1800" kern="0" dirty="0" smtClean="0">
                <a:effectLst/>
                <a:cs typeface="Arial"/>
              </a:rPr>
              <a:t> / -0.4 </a:t>
            </a:r>
            <a:r>
              <a:rPr lang="en-GB" sz="1800" kern="0" dirty="0" err="1" smtClean="0">
                <a:effectLst/>
                <a:cs typeface="Arial"/>
              </a:rPr>
              <a:t>eV</a:t>
            </a:r>
            <a:r>
              <a:rPr lang="en-GB" sz="1800" kern="0" dirty="0" smtClean="0">
                <a:effectLst/>
                <a:cs typeface="Arial"/>
              </a:rPr>
              <a:t>)</a:t>
            </a:r>
            <a:endParaRPr lang="en-GB" sz="1800" kern="0" dirty="0">
              <a:effectLst/>
              <a:cs typeface="Arial"/>
            </a:endParaRP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Very stable trapping sites hinder electron transport - increases e transit time many orders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Trap filling effect at higher electron currents (seen experimentally)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Can improve transport by removing interfaces, </a:t>
            </a:r>
            <a:r>
              <a:rPr lang="en-GB" sz="1800" i="1" kern="0" dirty="0" smtClean="0">
                <a:effectLst/>
                <a:cs typeface="Arial"/>
              </a:rPr>
              <a:t>n</a:t>
            </a:r>
            <a:r>
              <a:rPr lang="en-GB" sz="1800" kern="0" dirty="0" smtClean="0">
                <a:effectLst/>
                <a:cs typeface="Arial"/>
              </a:rPr>
              <a:t>-doping or higher photocurrents</a:t>
            </a:r>
          </a:p>
          <a:p>
            <a:pPr marL="355600" lvl="1" indent="-260350" defTabSz="914400" eaLnBrk="1" hangingPunct="1">
              <a:spcBef>
                <a:spcPct val="30000"/>
              </a:spcBef>
              <a:buClr>
                <a:srgbClr val="002569"/>
              </a:buClr>
              <a:buFont typeface="Arial" charset="0"/>
              <a:buChar char="•"/>
            </a:pPr>
            <a:endParaRPr lang="en-GB" sz="1800" kern="0" dirty="0">
              <a:effectLst/>
              <a:cs typeface="Arial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622" y="1328717"/>
            <a:ext cx="3448121" cy="248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783" y="3845564"/>
            <a:ext cx="3085646" cy="272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6284687"/>
            <a:ext cx="5510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fr-FR" sz="1400" dirty="0">
                <a:effectLst/>
                <a:latin typeface="Arial"/>
                <a:cs typeface="Arial"/>
              </a:rPr>
              <a:t>S. Wallace </a:t>
            </a:r>
            <a:r>
              <a:rPr lang="fr-FR" sz="1400" dirty="0" smtClean="0">
                <a:effectLst/>
                <a:latin typeface="Arial"/>
                <a:cs typeface="Arial"/>
              </a:rPr>
              <a:t>and K. P. McKenna, </a:t>
            </a:r>
            <a:r>
              <a:rPr lang="fr-FR" sz="1400" dirty="0">
                <a:effectLst/>
                <a:latin typeface="Arial"/>
                <a:cs typeface="Arial"/>
              </a:rPr>
              <a:t>Adv</a:t>
            </a:r>
            <a:r>
              <a:rPr lang="fr-FR" sz="1400" dirty="0" smtClean="0">
                <a:effectLst/>
                <a:latin typeface="Arial"/>
                <a:cs typeface="Arial"/>
              </a:rPr>
              <a:t>. Mater</a:t>
            </a:r>
            <a:r>
              <a:rPr lang="fr-FR" sz="1400" dirty="0">
                <a:effectLst/>
                <a:latin typeface="Arial"/>
                <a:cs typeface="Arial"/>
              </a:rPr>
              <a:t>. Inter</a:t>
            </a:r>
            <a:r>
              <a:rPr lang="fr-FR" sz="1400" dirty="0" smtClean="0">
                <a:effectLst/>
                <a:latin typeface="Arial"/>
                <a:cs typeface="Arial"/>
              </a:rPr>
              <a:t>. </a:t>
            </a:r>
            <a:r>
              <a:rPr lang="fr-FR" sz="1400" b="1" dirty="0" smtClean="0">
                <a:effectLst/>
                <a:latin typeface="Arial"/>
                <a:cs typeface="Arial"/>
              </a:rPr>
              <a:t>1</a:t>
            </a:r>
            <a:r>
              <a:rPr lang="fr-FR" sz="1400" dirty="0">
                <a:effectLst/>
                <a:latin typeface="Arial"/>
                <a:cs typeface="Arial"/>
              </a:rPr>
              <a:t>, 1400078 (2014)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400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4-01 at 11.30.08.png"/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66" t="66690" r="1954" b="9417"/>
          <a:stretch/>
        </p:blipFill>
        <p:spPr>
          <a:xfrm>
            <a:off x="0" y="909004"/>
            <a:ext cx="9144000" cy="571319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550324" y="2428158"/>
            <a:ext cx="6275293" cy="2572155"/>
          </a:xfrm>
        </p:spPr>
        <p:txBody>
          <a:bodyPr/>
          <a:lstStyle/>
          <a:p>
            <a:pPr algn="ctr"/>
            <a:r>
              <a:rPr lang="en-GB" sz="4000" cap="small" dirty="0" err="1"/>
              <a:t>Antiphase</a:t>
            </a:r>
            <a:r>
              <a:rPr lang="en-GB" sz="4000" cap="small" dirty="0"/>
              <a:t> </a:t>
            </a:r>
            <a:r>
              <a:rPr lang="en-GB" sz="4000" cap="small" dirty="0" smtClean="0"/>
              <a:t>Boundary Defects </a:t>
            </a:r>
            <a:r>
              <a:rPr lang="en-GB" sz="4000" cap="small" dirty="0"/>
              <a:t>in </a:t>
            </a:r>
            <a:r>
              <a:rPr lang="en-GB" sz="4000" dirty="0"/>
              <a:t>Fe</a:t>
            </a:r>
            <a:r>
              <a:rPr lang="en-GB" sz="4000" baseline="-25000" dirty="0"/>
              <a:t>3</a:t>
            </a:r>
            <a:r>
              <a:rPr lang="en-GB" sz="4000" dirty="0"/>
              <a:t>O</a:t>
            </a:r>
            <a:r>
              <a:rPr lang="en-GB" sz="4000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88053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69669"/>
            <a:ext cx="4035930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Magnetite 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</a:p>
          <a:p>
            <a:pPr lvl="1"/>
            <a:r>
              <a:rPr lang="en-GB" dirty="0" smtClean="0">
                <a:effectLst/>
                <a:sym typeface="Symbol"/>
              </a:rPr>
              <a:t>Abundant mineral and oldest known magnetic material</a:t>
            </a:r>
          </a:p>
          <a:p>
            <a:pPr lvl="1"/>
            <a:r>
              <a:rPr lang="en-GB" dirty="0" err="1" smtClean="0">
                <a:effectLst/>
                <a:sym typeface="Symbol"/>
              </a:rPr>
              <a:t>fcc</a:t>
            </a:r>
            <a:r>
              <a:rPr lang="en-GB" dirty="0" smtClean="0">
                <a:effectLst/>
                <a:sym typeface="Symbol"/>
              </a:rPr>
              <a:t> oxygen lattice with interstitial Fe – tetrahedral (</a:t>
            </a:r>
            <a:r>
              <a:rPr lang="en-GB" dirty="0" err="1" smtClean="0">
                <a:effectLst/>
                <a:sym typeface="Symbol"/>
              </a:rPr>
              <a:t>tet</a:t>
            </a:r>
            <a:r>
              <a:rPr lang="en-GB" dirty="0" smtClean="0">
                <a:effectLst/>
                <a:sym typeface="Symbol"/>
              </a:rPr>
              <a:t>) </a:t>
            </a:r>
            <a:r>
              <a:rPr lang="en-GB" dirty="0">
                <a:effectLst/>
                <a:sym typeface="Symbol"/>
              </a:rPr>
              <a:t>a</a:t>
            </a:r>
            <a:r>
              <a:rPr lang="en-GB" dirty="0" smtClean="0">
                <a:effectLst/>
                <a:sym typeface="Symbol"/>
              </a:rPr>
              <a:t>nd octahedral (</a:t>
            </a:r>
            <a:r>
              <a:rPr lang="en-GB" dirty="0" err="1" smtClean="0">
                <a:effectLst/>
                <a:sym typeface="Symbol"/>
              </a:rPr>
              <a:t>oct</a:t>
            </a:r>
            <a:r>
              <a:rPr lang="en-GB" dirty="0" smtClean="0">
                <a:effectLst/>
                <a:sym typeface="Symbol"/>
              </a:rPr>
              <a:t>)</a:t>
            </a:r>
          </a:p>
          <a:p>
            <a:pPr lvl="1"/>
            <a:r>
              <a:rPr lang="en-GB" dirty="0" err="1">
                <a:effectLst/>
                <a:sym typeface="Symbol"/>
              </a:rPr>
              <a:t>t</a:t>
            </a:r>
            <a:r>
              <a:rPr lang="en-GB" dirty="0" err="1" smtClean="0">
                <a:effectLst/>
                <a:sym typeface="Symbol"/>
              </a:rPr>
              <a:t>et</a:t>
            </a:r>
            <a:r>
              <a:rPr lang="en-GB" dirty="0" smtClean="0">
                <a:effectLst/>
                <a:sym typeface="Symbol"/>
              </a:rPr>
              <a:t> and </a:t>
            </a:r>
            <a:r>
              <a:rPr lang="en-GB" dirty="0" err="1" smtClean="0">
                <a:effectLst/>
                <a:sym typeface="Symbol"/>
              </a:rPr>
              <a:t>oct</a:t>
            </a:r>
            <a:r>
              <a:rPr lang="en-GB" dirty="0">
                <a:effectLst/>
                <a:sym typeface="Symbol"/>
              </a:rPr>
              <a:t> </a:t>
            </a:r>
            <a:r>
              <a:rPr lang="en-GB" dirty="0" smtClean="0">
                <a:effectLst/>
                <a:sym typeface="Symbol"/>
              </a:rPr>
              <a:t>Fe sites with magnetic moments aligned </a:t>
            </a:r>
            <a:r>
              <a:rPr lang="en-GB" dirty="0">
                <a:effectLst/>
                <a:sym typeface="Symbol"/>
              </a:rPr>
              <a:t>antiparallel - </a:t>
            </a:r>
            <a:r>
              <a:rPr lang="en-GB" dirty="0" err="1" smtClean="0">
                <a:effectLst/>
                <a:sym typeface="Symbol"/>
              </a:rPr>
              <a:t>ferrimagnetic</a:t>
            </a:r>
            <a:r>
              <a:rPr lang="en-GB" dirty="0" smtClean="0">
                <a:effectLst/>
                <a:sym typeface="Symbol"/>
              </a:rPr>
              <a:t> </a:t>
            </a:r>
            <a:r>
              <a:rPr lang="en-GB" dirty="0">
                <a:effectLst/>
                <a:sym typeface="Symbol"/>
              </a:rPr>
              <a:t>material </a:t>
            </a:r>
            <a:endParaRPr lang="en-GB" dirty="0" smtClean="0">
              <a:effectLst/>
              <a:sym typeface="Symbol"/>
            </a:endParaRPr>
          </a:p>
          <a:p>
            <a:pPr lvl="1"/>
            <a:r>
              <a:rPr lang="en-GB" dirty="0" smtClean="0">
                <a:effectLst/>
                <a:sym typeface="Symbol"/>
              </a:rPr>
              <a:t>Predicted to be half-metallic at room temperature</a:t>
            </a:r>
          </a:p>
          <a:p>
            <a:pPr lvl="1"/>
            <a:r>
              <a:rPr lang="en-GB" dirty="0" smtClean="0">
                <a:effectLst/>
                <a:sym typeface="Symbol"/>
              </a:rPr>
              <a:t>100% spin polarisation at Fermi energy attractive for </a:t>
            </a:r>
            <a:r>
              <a:rPr lang="en-GB" dirty="0" err="1">
                <a:effectLst/>
                <a:sym typeface="Symbol"/>
              </a:rPr>
              <a:t>s</a:t>
            </a:r>
            <a:r>
              <a:rPr lang="en-GB" dirty="0" err="1" smtClean="0">
                <a:effectLst/>
                <a:sym typeface="Symbol"/>
              </a:rPr>
              <a:t>pintronics</a:t>
            </a:r>
            <a:r>
              <a:rPr lang="en-GB" dirty="0" smtClean="0">
                <a:effectLst/>
                <a:sym typeface="Symbol"/>
              </a:rPr>
              <a:t> applications</a:t>
            </a:r>
          </a:p>
        </p:txBody>
      </p:sp>
      <p:pic>
        <p:nvPicPr>
          <p:cNvPr id="6" name="Picture 5" descr="Screen Shot 2015-04-01 at 11.30.2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4664" r="53544" b="2908"/>
          <a:stretch/>
        </p:blipFill>
        <p:spPr>
          <a:xfrm>
            <a:off x="5128381" y="3543905"/>
            <a:ext cx="3048000" cy="2953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438952" y="1683222"/>
            <a:ext cx="1886859" cy="12480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Fe3O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13082" r="29629" b="16340"/>
          <a:stretch/>
        </p:blipFill>
        <p:spPr>
          <a:xfrm>
            <a:off x="6373751" y="1125563"/>
            <a:ext cx="2468305" cy="217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6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5-04-01 at 11.30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34" t="64504"/>
          <a:stretch/>
        </p:blipFill>
        <p:spPr>
          <a:xfrm>
            <a:off x="4850190" y="1886857"/>
            <a:ext cx="4293810" cy="2975142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45784" y="1052736"/>
            <a:ext cx="4302026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err="1" smtClean="0">
                <a:effectLst/>
              </a:rPr>
              <a:t>Antiphase</a:t>
            </a:r>
            <a:r>
              <a:rPr lang="en-GB" dirty="0" smtClean="0">
                <a:effectLst/>
              </a:rPr>
              <a:t> boundary defects in 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</a:p>
          <a:p>
            <a:pPr lvl="1"/>
            <a:r>
              <a:rPr lang="en-GB" dirty="0" smtClean="0">
                <a:effectLst/>
              </a:rPr>
              <a:t>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  <a:r>
              <a:rPr lang="en-GB" dirty="0" smtClean="0">
                <a:effectLst/>
              </a:rPr>
              <a:t> </a:t>
            </a:r>
            <a:r>
              <a:rPr lang="en-GB" dirty="0" smtClean="0">
                <a:effectLst/>
                <a:sym typeface="Symbol"/>
              </a:rPr>
              <a:t>thin films and bulk crystals have numerous APB defects</a:t>
            </a:r>
          </a:p>
          <a:p>
            <a:pPr lvl="1"/>
            <a:r>
              <a:rPr lang="en-GB" dirty="0">
                <a:effectLst/>
                <a:sym typeface="Symbol"/>
              </a:rPr>
              <a:t>M</a:t>
            </a:r>
            <a:r>
              <a:rPr lang="en-GB" dirty="0" smtClean="0">
                <a:effectLst/>
                <a:sym typeface="Symbol"/>
              </a:rPr>
              <a:t>agnetite crystals produced by annealing Fe</a:t>
            </a:r>
            <a:r>
              <a:rPr lang="en-GB" baseline="-25000" dirty="0" smtClean="0">
                <a:effectLst/>
                <a:sym typeface="Symbol"/>
              </a:rPr>
              <a:t>2</a:t>
            </a:r>
            <a:r>
              <a:rPr lang="en-GB" dirty="0" smtClean="0">
                <a:effectLst/>
                <a:sym typeface="Symbol"/>
              </a:rPr>
              <a:t>O</a:t>
            </a:r>
            <a:r>
              <a:rPr lang="en-GB" baseline="-25000" dirty="0" smtClean="0">
                <a:effectLst/>
                <a:sym typeface="Symbol"/>
              </a:rPr>
              <a:t>3 </a:t>
            </a:r>
            <a:r>
              <a:rPr lang="en-GB" dirty="0" smtClean="0">
                <a:effectLst/>
                <a:sym typeface="Symbol"/>
              </a:rPr>
              <a:t>have networks of APBs on </a:t>
            </a:r>
            <a:r>
              <a:rPr lang="en-GB" dirty="0">
                <a:effectLst/>
                <a:sym typeface="Symbol"/>
              </a:rPr>
              <a:t>{</a:t>
            </a:r>
            <a:r>
              <a:rPr lang="en-GB" dirty="0" smtClean="0">
                <a:effectLst/>
                <a:sym typeface="Symbol"/>
              </a:rPr>
              <a:t>110</a:t>
            </a:r>
            <a:r>
              <a:rPr lang="en-GB" dirty="0">
                <a:effectLst/>
                <a:sym typeface="Symbol"/>
              </a:rPr>
              <a:t>}</a:t>
            </a:r>
            <a:r>
              <a:rPr lang="en-GB" dirty="0" smtClean="0">
                <a:effectLst/>
                <a:sym typeface="Symbol"/>
              </a:rPr>
              <a:t> planes</a:t>
            </a:r>
          </a:p>
          <a:p>
            <a:pPr lvl="1"/>
            <a:r>
              <a:rPr lang="en-GB" dirty="0" smtClean="0">
                <a:effectLst/>
                <a:sym typeface="Symbol"/>
              </a:rPr>
              <a:t>Antiferromagnetic coupling across APBs has been proposed to explain negative </a:t>
            </a:r>
            <a:r>
              <a:rPr lang="en-GB" dirty="0" err="1" smtClean="0">
                <a:effectLst/>
                <a:sym typeface="Symbol"/>
              </a:rPr>
              <a:t>magnetoresistance</a:t>
            </a:r>
            <a:endParaRPr lang="en-GB" dirty="0" smtClean="0">
              <a:effectLst/>
              <a:sym typeface="Symbol"/>
            </a:endParaRPr>
          </a:p>
          <a:p>
            <a:pPr lvl="1"/>
            <a:r>
              <a:rPr lang="en-GB" dirty="0" smtClean="0">
                <a:effectLst/>
                <a:sym typeface="Symbol"/>
              </a:rPr>
              <a:t>But challenging to probe locally and no detailed models of atomic structure</a:t>
            </a:r>
          </a:p>
          <a:p>
            <a:pPr lvl="1"/>
            <a:endParaRPr lang="en-GB" dirty="0" smtClean="0">
              <a:effectLst/>
              <a:sym typeface="Symbol"/>
            </a:endParaRPr>
          </a:p>
          <a:p>
            <a:pPr lvl="1"/>
            <a:endParaRPr lang="en-GB" dirty="0" smtClean="0">
              <a:effectLst/>
              <a:sym typeface="Symbol"/>
            </a:endParaRPr>
          </a:p>
          <a:p>
            <a:pPr lvl="1"/>
            <a:endParaRPr lang="en-GB" dirty="0">
              <a:effectLst/>
              <a:sym typeface="Symbol"/>
            </a:endParaRPr>
          </a:p>
        </p:txBody>
      </p:sp>
    </p:spTree>
    <p:extLst>
      <p:ext uri="{BB962C8B-B14F-4D97-AF65-F5344CB8AC3E}">
        <p14:creationId xmlns:p14="http://schemas.microsoft.com/office/powerpoint/2010/main" val="2238019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4398224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Prediction of (110) APB structure</a:t>
            </a:r>
          </a:p>
          <a:p>
            <a:pPr lvl="1"/>
            <a:r>
              <a:rPr lang="en-GB" dirty="0" smtClean="0">
                <a:effectLst/>
              </a:rPr>
              <a:t>Consider APBs forming on (110) plane</a:t>
            </a:r>
          </a:p>
          <a:p>
            <a:pPr lvl="1"/>
            <a:r>
              <a:rPr lang="en-GB" dirty="0" smtClean="0">
                <a:effectLst/>
              </a:rPr>
              <a:t>Systematic search over all possible interface structures (translations and terminations)</a:t>
            </a:r>
          </a:p>
          <a:p>
            <a:pPr lvl="1"/>
            <a:r>
              <a:rPr lang="en-GB" dirty="0">
                <a:effectLst/>
              </a:rPr>
              <a:t>S</a:t>
            </a:r>
            <a:r>
              <a:rPr lang="en-GB" dirty="0" smtClean="0">
                <a:effectLst/>
              </a:rPr>
              <a:t>creen using classical </a:t>
            </a:r>
            <a:r>
              <a:rPr lang="en-GB" dirty="0">
                <a:effectLst/>
              </a:rPr>
              <a:t>interatomic potentials </a:t>
            </a:r>
            <a:r>
              <a:rPr lang="en-GB" dirty="0" smtClean="0">
                <a:effectLst/>
              </a:rPr>
              <a:t>then full DFT optimisation</a:t>
            </a:r>
          </a:p>
          <a:p>
            <a:pPr lvl="1"/>
            <a:r>
              <a:rPr lang="en-GB" dirty="0" smtClean="0">
                <a:effectLst/>
              </a:rPr>
              <a:t>Identify all possible APB structures with low formation energy: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115958"/>
            <a:ext cx="672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K. P. McKenna, F. Hofer, D. </a:t>
            </a:r>
            <a:r>
              <a:rPr lang="en-GB" sz="1400" dirty="0" err="1">
                <a:effectLst/>
                <a:latin typeface="Arial"/>
              </a:rPr>
              <a:t>Gilks</a:t>
            </a:r>
            <a:r>
              <a:rPr lang="en-GB" sz="1400" dirty="0">
                <a:effectLst/>
                <a:latin typeface="Arial"/>
              </a:rPr>
              <a:t>, V. K. </a:t>
            </a:r>
            <a:r>
              <a:rPr lang="en-GB" sz="1400" dirty="0" err="1">
                <a:effectLst/>
                <a:latin typeface="Arial"/>
              </a:rPr>
              <a:t>Lazarov</a:t>
            </a:r>
            <a:r>
              <a:rPr lang="en-GB" sz="1400" dirty="0">
                <a:effectLst/>
                <a:latin typeface="Arial"/>
              </a:rPr>
              <a:t>, C. Chen, Z. Wang and Y. </a:t>
            </a:r>
            <a:r>
              <a:rPr lang="en-GB" sz="1400" dirty="0" err="1" smtClean="0">
                <a:effectLst/>
                <a:latin typeface="Arial"/>
              </a:rPr>
              <a:t>Ikuhara</a:t>
            </a:r>
            <a:r>
              <a:rPr lang="en-GB" sz="1400" dirty="0" smtClean="0">
                <a:effectLst/>
                <a:latin typeface="Arial"/>
              </a:rPr>
              <a:t>,</a:t>
            </a:r>
            <a:endParaRPr lang="en-GB" sz="1400" dirty="0">
              <a:effectLst/>
              <a:latin typeface="Arial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Nature Communications </a:t>
            </a:r>
            <a:r>
              <a:rPr lang="en-GB" sz="1400" b="1" dirty="0">
                <a:effectLst/>
                <a:latin typeface="Arial"/>
              </a:rPr>
              <a:t>5</a:t>
            </a:r>
            <a:r>
              <a:rPr lang="en-GB" sz="1400" dirty="0">
                <a:effectLst/>
                <a:latin typeface="Arial"/>
              </a:rPr>
              <a:t>, 5740 (2014</a:t>
            </a:r>
            <a:r>
              <a:rPr lang="en-GB" sz="1400" dirty="0" smtClean="0">
                <a:effectLst/>
                <a:latin typeface="Arial"/>
              </a:rPr>
              <a:t>)</a:t>
            </a:r>
            <a:endParaRPr lang="en-GB" sz="1400" dirty="0">
              <a:effectLst/>
              <a:latin typeface="Arial"/>
            </a:endParaRPr>
          </a:p>
        </p:txBody>
      </p:sp>
      <p:pic>
        <p:nvPicPr>
          <p:cNvPr id="9" name="Picture 8" descr="Screen Shot 2015-04-01 at 11.29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12" r="64326"/>
          <a:stretch/>
        </p:blipFill>
        <p:spPr>
          <a:xfrm>
            <a:off x="5468321" y="1003905"/>
            <a:ext cx="2816917" cy="518565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 descr="Screen Shot 2015-04-01 at 13.58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817" y="4350959"/>
            <a:ext cx="1999040" cy="7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72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4398224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Two possible APBs found:</a:t>
            </a:r>
          </a:p>
          <a:p>
            <a:pPr lvl="1"/>
            <a:r>
              <a:rPr lang="en-GB" dirty="0" smtClean="0">
                <a:effectLst/>
              </a:rPr>
              <a:t>APB</a:t>
            </a:r>
            <a:r>
              <a:rPr lang="en-GB" dirty="0">
                <a:effectLst/>
              </a:rPr>
              <a:t>-</a:t>
            </a:r>
            <a:r>
              <a:rPr lang="en-GB" dirty="0" smtClean="0">
                <a:effectLst/>
              </a:rPr>
              <a:t>I</a:t>
            </a:r>
          </a:p>
          <a:p>
            <a:pPr lvl="2"/>
            <a:r>
              <a:rPr lang="en-GB" dirty="0" smtClean="0">
                <a:effectLst/>
              </a:rPr>
              <a:t>crystal </a:t>
            </a:r>
            <a:r>
              <a:rPr lang="en-GB" dirty="0">
                <a:effectLst/>
              </a:rPr>
              <a:t>translation (1/4)a[110</a:t>
            </a:r>
            <a:r>
              <a:rPr lang="en-GB" dirty="0" smtClean="0">
                <a:effectLst/>
              </a:rPr>
              <a:t>]</a:t>
            </a:r>
          </a:p>
          <a:p>
            <a:pPr lvl="2"/>
            <a:r>
              <a:rPr lang="en-GB" i="1" dirty="0" err="1" smtClean="0">
                <a:effectLst/>
              </a:rPr>
              <a:t>E</a:t>
            </a:r>
            <a:r>
              <a:rPr lang="en-GB" baseline="-25000" dirty="0" err="1" smtClean="0">
                <a:effectLst/>
              </a:rPr>
              <a:t>f</a:t>
            </a:r>
            <a:r>
              <a:rPr lang="en-GB" dirty="0" smtClean="0">
                <a:effectLst/>
              </a:rPr>
              <a:t>= 102 </a:t>
            </a:r>
            <a:r>
              <a:rPr lang="en-GB" dirty="0" err="1" smtClean="0">
                <a:effectLst/>
              </a:rPr>
              <a:t>mJ</a:t>
            </a:r>
            <a:r>
              <a:rPr lang="en-GB" dirty="0" smtClean="0">
                <a:effectLst/>
              </a:rPr>
              <a:t>/m</a:t>
            </a:r>
            <a:r>
              <a:rPr lang="en-GB" dirty="0">
                <a:effectLst/>
              </a:rPr>
              <a:t>􏰂</a:t>
            </a:r>
            <a:r>
              <a:rPr lang="en-GB" baseline="30000" dirty="0" smtClean="0">
                <a:effectLst/>
              </a:rPr>
              <a:t>2 </a:t>
            </a:r>
            <a:r>
              <a:rPr lang="en-GB" dirty="0" smtClean="0">
                <a:effectLst/>
              </a:rPr>
              <a:t>(very low)</a:t>
            </a:r>
          </a:p>
          <a:p>
            <a:pPr lvl="2"/>
            <a:r>
              <a:rPr lang="en-GB" dirty="0" smtClean="0">
                <a:effectLst/>
              </a:rPr>
              <a:t>no </a:t>
            </a:r>
            <a:r>
              <a:rPr lang="en-GB" dirty="0">
                <a:effectLst/>
              </a:rPr>
              <a:t>net change in Fe </a:t>
            </a:r>
            <a:r>
              <a:rPr lang="en-GB" dirty="0" smtClean="0">
                <a:effectLst/>
              </a:rPr>
              <a:t>coordination</a:t>
            </a:r>
          </a:p>
          <a:p>
            <a:pPr lvl="2"/>
            <a:endParaRPr lang="en-GB" dirty="0">
              <a:effectLst/>
            </a:endParaRPr>
          </a:p>
          <a:p>
            <a:pPr lvl="1"/>
            <a:r>
              <a:rPr lang="en-GB" dirty="0" smtClean="0">
                <a:effectLst/>
              </a:rPr>
              <a:t>APB-II</a:t>
            </a:r>
          </a:p>
          <a:p>
            <a:pPr lvl="2"/>
            <a:r>
              <a:rPr lang="en-GB" dirty="0">
                <a:effectLst/>
              </a:rPr>
              <a:t>crystal translation (1/4)a[110</a:t>
            </a:r>
            <a:r>
              <a:rPr lang="en-GB" dirty="0" smtClean="0">
                <a:effectLst/>
              </a:rPr>
              <a:t>]+(</a:t>
            </a:r>
            <a:r>
              <a:rPr lang="en-GB" dirty="0">
                <a:effectLst/>
              </a:rPr>
              <a:t>1/4)a[</a:t>
            </a:r>
            <a:r>
              <a:rPr lang="en-GB" dirty="0" smtClean="0">
                <a:effectLst/>
              </a:rPr>
              <a:t>1-10]</a:t>
            </a:r>
          </a:p>
          <a:p>
            <a:pPr lvl="2"/>
            <a:r>
              <a:rPr lang="en-GB" i="1" dirty="0" err="1">
                <a:effectLst/>
              </a:rPr>
              <a:t>E</a:t>
            </a:r>
            <a:r>
              <a:rPr lang="en-GB" baseline="-25000" dirty="0" err="1">
                <a:effectLst/>
              </a:rPr>
              <a:t>f</a:t>
            </a:r>
            <a:r>
              <a:rPr lang="en-GB" dirty="0">
                <a:effectLst/>
              </a:rPr>
              <a:t>= </a:t>
            </a:r>
            <a:r>
              <a:rPr lang="en-GB" dirty="0" smtClean="0">
                <a:effectLst/>
              </a:rPr>
              <a:t>954 </a:t>
            </a:r>
            <a:r>
              <a:rPr lang="en-GB" dirty="0" err="1">
                <a:effectLst/>
              </a:rPr>
              <a:t>mJ</a:t>
            </a:r>
            <a:r>
              <a:rPr lang="en-GB" dirty="0">
                <a:effectLst/>
              </a:rPr>
              <a:t>/m􏰂</a:t>
            </a:r>
            <a:r>
              <a:rPr lang="en-GB" baseline="30000" dirty="0" smtClean="0">
                <a:effectLst/>
              </a:rPr>
              <a:t>2</a:t>
            </a:r>
          </a:p>
          <a:p>
            <a:pPr lvl="1"/>
            <a:endParaRPr lang="en-GB" dirty="0" smtClean="0">
              <a:effectLst/>
            </a:endParaRPr>
          </a:p>
          <a:p>
            <a:pPr lvl="1"/>
            <a:r>
              <a:rPr lang="en-GB" dirty="0" smtClean="0">
                <a:effectLst/>
              </a:rPr>
              <a:t>Both APBs involve diamond and hexagonal structural units</a:t>
            </a:r>
          </a:p>
          <a:p>
            <a:pPr lvl="1"/>
            <a:r>
              <a:rPr lang="en-GB" dirty="0" smtClean="0">
                <a:effectLst/>
              </a:rPr>
              <a:t>Both APBs AF coupled (due to Fe-O-Fe bonds close to 180 degrees)</a:t>
            </a:r>
            <a:endParaRPr lang="en-GB" dirty="0">
              <a:effectLst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15958"/>
            <a:ext cx="672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K. P. McKenna, F. Hofer, D. </a:t>
            </a:r>
            <a:r>
              <a:rPr lang="en-GB" sz="1400" dirty="0" err="1">
                <a:effectLst/>
                <a:latin typeface="Arial"/>
              </a:rPr>
              <a:t>Gilks</a:t>
            </a:r>
            <a:r>
              <a:rPr lang="en-GB" sz="1400" dirty="0">
                <a:effectLst/>
                <a:latin typeface="Arial"/>
              </a:rPr>
              <a:t>, V. K. </a:t>
            </a:r>
            <a:r>
              <a:rPr lang="en-GB" sz="1400" dirty="0" err="1">
                <a:effectLst/>
                <a:latin typeface="Arial"/>
              </a:rPr>
              <a:t>Lazarov</a:t>
            </a:r>
            <a:r>
              <a:rPr lang="en-GB" sz="1400" dirty="0">
                <a:effectLst/>
                <a:latin typeface="Arial"/>
              </a:rPr>
              <a:t>, C. Chen, Z. Wang and Y. </a:t>
            </a:r>
            <a:r>
              <a:rPr lang="en-GB" sz="1400" dirty="0" err="1" smtClean="0">
                <a:effectLst/>
                <a:latin typeface="Arial"/>
              </a:rPr>
              <a:t>Ikuhara</a:t>
            </a:r>
            <a:r>
              <a:rPr lang="en-GB" sz="1400" dirty="0" smtClean="0">
                <a:effectLst/>
                <a:latin typeface="Arial"/>
              </a:rPr>
              <a:t>,</a:t>
            </a:r>
            <a:endParaRPr lang="en-GB" sz="1400" dirty="0">
              <a:effectLst/>
              <a:latin typeface="Arial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Nature Communications </a:t>
            </a:r>
            <a:r>
              <a:rPr lang="en-GB" sz="1400" b="1" dirty="0">
                <a:effectLst/>
                <a:latin typeface="Arial"/>
              </a:rPr>
              <a:t>5</a:t>
            </a:r>
            <a:r>
              <a:rPr lang="en-GB" sz="1400" dirty="0">
                <a:effectLst/>
                <a:latin typeface="Arial"/>
              </a:rPr>
              <a:t>, 5740 (2014</a:t>
            </a:r>
            <a:r>
              <a:rPr lang="en-GB" sz="1400" dirty="0" smtClean="0">
                <a:effectLst/>
                <a:latin typeface="Arial"/>
              </a:rPr>
              <a:t>)</a:t>
            </a:r>
            <a:endParaRPr lang="en-GB" sz="1400" dirty="0">
              <a:effectLst/>
              <a:latin typeface="Arial"/>
            </a:endParaRPr>
          </a:p>
        </p:txBody>
      </p:sp>
      <p:pic>
        <p:nvPicPr>
          <p:cNvPr id="9" name="Picture 8" descr="Screen Shot 2015-04-01 at 11.29.5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71"/>
          <a:stretch/>
        </p:blipFill>
        <p:spPr>
          <a:xfrm>
            <a:off x="4577173" y="1389461"/>
            <a:ext cx="4131001" cy="45030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197047" y="1318378"/>
            <a:ext cx="703738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effectLst/>
              </a:rPr>
              <a:t>APB-I</a:t>
            </a:r>
            <a:endParaRPr lang="en-US" sz="1600" dirty="0"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55921" y="3539066"/>
            <a:ext cx="780282" cy="33855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 smtClean="0">
                <a:effectLst/>
              </a:rPr>
              <a:t>APB-II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74356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4-01 at 11.30.0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2"/>
          <a:stretch/>
        </p:blipFill>
        <p:spPr>
          <a:xfrm>
            <a:off x="4416757" y="1814284"/>
            <a:ext cx="4727243" cy="3048000"/>
          </a:xfrm>
          <a:prstGeom prst="rect">
            <a:avLst/>
          </a:prstGeom>
        </p:spPr>
      </p:pic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4398224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Transmission </a:t>
            </a:r>
            <a:r>
              <a:rPr lang="en-GB" dirty="0">
                <a:effectLst/>
              </a:rPr>
              <a:t>e</a:t>
            </a:r>
            <a:r>
              <a:rPr lang="en-GB" dirty="0" smtClean="0">
                <a:effectLst/>
              </a:rPr>
              <a:t>lectron microscopy</a:t>
            </a:r>
          </a:p>
          <a:p>
            <a:pPr lvl="1"/>
            <a:r>
              <a:rPr lang="en-GB" dirty="0" smtClean="0">
                <a:effectLst/>
              </a:rPr>
              <a:t>HAADF-STEM imaging of (110) APBs in 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  <a:r>
              <a:rPr lang="en-GB" dirty="0" smtClean="0">
                <a:effectLst/>
              </a:rPr>
              <a:t> with atomic resolution</a:t>
            </a:r>
          </a:p>
          <a:p>
            <a:pPr lvl="1"/>
            <a:r>
              <a:rPr lang="en-GB" dirty="0" smtClean="0">
                <a:effectLst/>
              </a:rPr>
              <a:t>Images taken along the [1-10] and [1-11] directions􏰁</a:t>
            </a:r>
          </a:p>
          <a:p>
            <a:pPr lvl="1"/>
            <a:r>
              <a:rPr lang="en-GB" dirty="0" smtClean="0">
                <a:effectLst/>
              </a:rPr>
              <a:t>Compared to simulated TEM images using DFT structures</a:t>
            </a:r>
            <a:endParaRPr lang="en-GB" dirty="0"/>
          </a:p>
          <a:p>
            <a:pPr lvl="1"/>
            <a:r>
              <a:rPr lang="en-GB" dirty="0" smtClean="0">
                <a:effectLst/>
                <a:sym typeface="Symbol"/>
              </a:rPr>
              <a:t>Clearly resolve hexagon diamond structural units</a:t>
            </a:r>
          </a:p>
          <a:p>
            <a:pPr lvl="1"/>
            <a:r>
              <a:rPr lang="en-GB" dirty="0" smtClean="0">
                <a:effectLst/>
                <a:sym typeface="Symbol"/>
              </a:rPr>
              <a:t>No asymmetry suggesting APB-I model</a:t>
            </a:r>
          </a:p>
          <a:p>
            <a:pPr lvl="1"/>
            <a:endParaRPr lang="en-GB" dirty="0">
              <a:effectLst/>
              <a:sym typeface="Symbo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15958"/>
            <a:ext cx="672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K. P. McKenna, F. Hofer, D. </a:t>
            </a:r>
            <a:r>
              <a:rPr lang="en-GB" sz="1400" dirty="0" err="1">
                <a:effectLst/>
                <a:latin typeface="Arial"/>
              </a:rPr>
              <a:t>Gilks</a:t>
            </a:r>
            <a:r>
              <a:rPr lang="en-GB" sz="1400" dirty="0">
                <a:effectLst/>
                <a:latin typeface="Arial"/>
              </a:rPr>
              <a:t>, V. K. </a:t>
            </a:r>
            <a:r>
              <a:rPr lang="en-GB" sz="1400" dirty="0" err="1">
                <a:effectLst/>
                <a:latin typeface="Arial"/>
              </a:rPr>
              <a:t>Lazarov</a:t>
            </a:r>
            <a:r>
              <a:rPr lang="en-GB" sz="1400" dirty="0">
                <a:effectLst/>
                <a:latin typeface="Arial"/>
              </a:rPr>
              <a:t>, C. Chen, Z. Wang and Y. </a:t>
            </a:r>
            <a:r>
              <a:rPr lang="en-GB" sz="1400" dirty="0" err="1" smtClean="0">
                <a:effectLst/>
                <a:latin typeface="Arial"/>
              </a:rPr>
              <a:t>Ikuhara</a:t>
            </a:r>
            <a:r>
              <a:rPr lang="en-GB" sz="1400" dirty="0" smtClean="0">
                <a:effectLst/>
                <a:latin typeface="Arial"/>
              </a:rPr>
              <a:t>,</a:t>
            </a:r>
            <a:endParaRPr lang="en-GB" sz="1400" dirty="0">
              <a:effectLst/>
              <a:latin typeface="Arial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Nature Communications </a:t>
            </a:r>
            <a:r>
              <a:rPr lang="en-GB" sz="1400" b="1" dirty="0">
                <a:effectLst/>
                <a:latin typeface="Arial"/>
              </a:rPr>
              <a:t>5</a:t>
            </a:r>
            <a:r>
              <a:rPr lang="en-GB" sz="1400" dirty="0">
                <a:effectLst/>
                <a:latin typeface="Arial"/>
              </a:rPr>
              <a:t>, 5740 (2014</a:t>
            </a:r>
            <a:r>
              <a:rPr lang="en-GB" sz="1400" dirty="0" smtClean="0">
                <a:effectLst/>
                <a:latin typeface="Arial"/>
              </a:rPr>
              <a:t>)</a:t>
            </a:r>
            <a:endParaRPr lang="en-GB" sz="1400" dirty="0">
              <a:effectLst/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3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8777264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Electronic properties of APB (AF ground state)</a:t>
            </a:r>
          </a:p>
          <a:p>
            <a:pPr lvl="1"/>
            <a:endParaRPr lang="en-GB" dirty="0" smtClean="0">
              <a:effectLst/>
              <a:sym typeface="Symbol"/>
            </a:endParaRPr>
          </a:p>
          <a:p>
            <a:pPr lvl="1"/>
            <a:endParaRPr lang="en-GB" dirty="0">
              <a:effectLst/>
              <a:sym typeface="Symbol"/>
            </a:endParaRPr>
          </a:p>
        </p:txBody>
      </p:sp>
      <p:pic>
        <p:nvPicPr>
          <p:cNvPr id="5" name="Picture 4" descr="Screen Shot 2015-04-01 at 11.30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381" y="3161435"/>
            <a:ext cx="5648103" cy="3309517"/>
          </a:xfrm>
          <a:prstGeom prst="rect">
            <a:avLst/>
          </a:prstGeom>
        </p:spPr>
      </p:pic>
      <p:pic>
        <p:nvPicPr>
          <p:cNvPr id="6" name="Picture 5" descr="Screen Shot 2015-04-01 at 11.30.2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381" y="1428187"/>
            <a:ext cx="4112381" cy="181854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33047" y="3794942"/>
            <a:ext cx="2177144" cy="1528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aseline="30000" dirty="0" smtClean="0">
                <a:effectLst/>
              </a:rPr>
              <a:t>Spin </a:t>
            </a:r>
            <a:r>
              <a:rPr lang="en-US" baseline="30000" dirty="0">
                <a:effectLst/>
              </a:rPr>
              <a:t>polarization reverses direction across the APB </a:t>
            </a:r>
            <a:r>
              <a:rPr lang="en-US" baseline="30000" dirty="0" smtClean="0">
                <a:effectLst/>
              </a:rPr>
              <a:t>plane, </a:t>
            </a:r>
            <a:r>
              <a:rPr lang="en-US" baseline="30000" dirty="0">
                <a:effectLst/>
              </a:rPr>
              <a:t>hence the transport of electrons between the domains in both spin states will be associated with substantial scattering</a:t>
            </a:r>
            <a:endParaRPr lang="en-US" dirty="0">
              <a:effectLst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858000" y="2181437"/>
            <a:ext cx="19110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baseline="30000" dirty="0" smtClean="0">
                <a:effectLst/>
              </a:rPr>
              <a:t>Away from APB bulk electronic structure recovered rapidly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6763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245784" y="1052736"/>
            <a:ext cx="4749549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Explanation of high stability of (110) APB</a:t>
            </a:r>
          </a:p>
          <a:p>
            <a:pPr lvl="1"/>
            <a:r>
              <a:rPr lang="en-GB" dirty="0" smtClean="0">
                <a:effectLst/>
              </a:rPr>
              <a:t>Diamond and hexagonal structural units are highly stable (not seen in cubic 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  <a:r>
              <a:rPr lang="en-GB" dirty="0" smtClean="0">
                <a:effectLst/>
              </a:rPr>
              <a:t>)</a:t>
            </a:r>
          </a:p>
          <a:p>
            <a:pPr lvl="1"/>
            <a:r>
              <a:rPr lang="en-GB" dirty="0" smtClean="0">
                <a:effectLst/>
              </a:rPr>
              <a:t>Are they stable as a bulk phase? </a:t>
            </a:r>
            <a:r>
              <a:rPr lang="en-GB" dirty="0" smtClean="0">
                <a:effectLst/>
                <a:latin typeface="Wingdings"/>
                <a:ea typeface="Wingdings"/>
                <a:cs typeface="Wingdings"/>
                <a:sym typeface="Wingdings"/>
              </a:rPr>
              <a:t> </a:t>
            </a:r>
            <a:r>
              <a:rPr lang="en-GB" dirty="0" err="1" smtClean="0">
                <a:effectLst/>
              </a:rPr>
              <a:t>Pmma</a:t>
            </a:r>
            <a:r>
              <a:rPr lang="en-GB" dirty="0" smtClean="0">
                <a:effectLst/>
              </a:rPr>
              <a:t> </a:t>
            </a:r>
            <a:r>
              <a:rPr lang="en-GB" dirty="0">
                <a:effectLst/>
              </a:rPr>
              <a:t>phase</a:t>
            </a:r>
            <a:endParaRPr lang="en-GB" dirty="0" smtClean="0">
              <a:effectLst/>
            </a:endParaRPr>
          </a:p>
          <a:p>
            <a:pPr lvl="1"/>
            <a:r>
              <a:rPr lang="en-GB" dirty="0" smtClean="0">
                <a:effectLst/>
              </a:rPr>
              <a:t>DFT calculation indicates </a:t>
            </a:r>
            <a:r>
              <a:rPr lang="en-GB" dirty="0" err="1" smtClean="0">
                <a:effectLst/>
              </a:rPr>
              <a:t>Pmma</a:t>
            </a:r>
            <a:r>
              <a:rPr lang="en-GB" dirty="0" smtClean="0">
                <a:effectLst/>
              </a:rPr>
              <a:t> Fe</a:t>
            </a:r>
            <a:r>
              <a:rPr lang="en-GB" baseline="-25000" dirty="0" smtClean="0">
                <a:effectLst/>
              </a:rPr>
              <a:t>3</a:t>
            </a:r>
            <a:r>
              <a:rPr lang="en-GB" dirty="0" smtClean="0">
                <a:effectLst/>
              </a:rPr>
              <a:t>O</a:t>
            </a:r>
            <a:r>
              <a:rPr lang="en-GB" baseline="-25000" dirty="0" smtClean="0">
                <a:effectLst/>
              </a:rPr>
              <a:t>4</a:t>
            </a:r>
            <a:r>
              <a:rPr lang="en-GB" dirty="0" smtClean="0">
                <a:effectLst/>
              </a:rPr>
              <a:t> is only 332 </a:t>
            </a:r>
            <a:r>
              <a:rPr lang="en-GB" dirty="0" err="1">
                <a:effectLst/>
              </a:rPr>
              <a:t>meV</a:t>
            </a:r>
            <a:r>
              <a:rPr lang="en-GB" dirty="0">
                <a:effectLst/>
              </a:rPr>
              <a:t> per formula unit less stable than the </a:t>
            </a:r>
            <a:r>
              <a:rPr lang="en-GB" dirty="0" smtClean="0">
                <a:effectLst/>
              </a:rPr>
              <a:t>cubic</a:t>
            </a:r>
          </a:p>
          <a:p>
            <a:pPr lvl="1"/>
            <a:r>
              <a:rPr lang="en-GB" dirty="0" err="1" smtClean="0">
                <a:effectLst/>
              </a:rPr>
              <a:t>Pmma</a:t>
            </a:r>
            <a:r>
              <a:rPr lang="en-GB" dirty="0" smtClean="0">
                <a:effectLst/>
              </a:rPr>
              <a:t> phase is also </a:t>
            </a:r>
            <a:r>
              <a:rPr lang="en-GB" dirty="0" err="1" smtClean="0">
                <a:effectLst/>
              </a:rPr>
              <a:t>ferrimagnetic</a:t>
            </a:r>
            <a:r>
              <a:rPr lang="en-GB" dirty="0">
                <a:effectLst/>
              </a:rPr>
              <a:t> </a:t>
            </a:r>
            <a:r>
              <a:rPr lang="en-GB" dirty="0" smtClean="0">
                <a:effectLst/>
              </a:rPr>
              <a:t>and could be </a:t>
            </a:r>
            <a:r>
              <a:rPr lang="en-GB" dirty="0" err="1" smtClean="0">
                <a:effectLst/>
              </a:rPr>
              <a:t>stablised</a:t>
            </a:r>
            <a:r>
              <a:rPr lang="en-GB" dirty="0" smtClean="0">
                <a:effectLst/>
              </a:rPr>
              <a:t> by strain in nanostructures</a:t>
            </a:r>
            <a:endParaRPr lang="en-GB" dirty="0">
              <a:effectLst/>
              <a:sym typeface="Symbo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6115958"/>
            <a:ext cx="672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K. P. McKenna, F. Hofer, D. </a:t>
            </a:r>
            <a:r>
              <a:rPr lang="en-GB" sz="1400" dirty="0" err="1">
                <a:effectLst/>
                <a:latin typeface="Arial"/>
              </a:rPr>
              <a:t>Gilks</a:t>
            </a:r>
            <a:r>
              <a:rPr lang="en-GB" sz="1400" dirty="0">
                <a:effectLst/>
                <a:latin typeface="Arial"/>
              </a:rPr>
              <a:t>, V. K. </a:t>
            </a:r>
            <a:r>
              <a:rPr lang="en-GB" sz="1400" dirty="0" err="1">
                <a:effectLst/>
                <a:latin typeface="Arial"/>
              </a:rPr>
              <a:t>Lazarov</a:t>
            </a:r>
            <a:r>
              <a:rPr lang="en-GB" sz="1400" dirty="0">
                <a:effectLst/>
                <a:latin typeface="Arial"/>
              </a:rPr>
              <a:t>, C. Chen, Z. Wang and Y. </a:t>
            </a:r>
            <a:r>
              <a:rPr lang="en-GB" sz="1400" dirty="0" err="1" smtClean="0">
                <a:effectLst/>
                <a:latin typeface="Arial"/>
              </a:rPr>
              <a:t>Ikuhara</a:t>
            </a:r>
            <a:r>
              <a:rPr lang="en-GB" sz="1400" dirty="0" smtClean="0">
                <a:effectLst/>
                <a:latin typeface="Arial"/>
              </a:rPr>
              <a:t>,</a:t>
            </a:r>
            <a:endParaRPr lang="en-GB" sz="1400" dirty="0">
              <a:effectLst/>
              <a:latin typeface="Arial"/>
            </a:endParaRP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GB" sz="1400" dirty="0">
                <a:effectLst/>
                <a:latin typeface="Arial"/>
              </a:rPr>
              <a:t>Nature Communications </a:t>
            </a:r>
            <a:r>
              <a:rPr lang="en-GB" sz="1400" b="1" dirty="0">
                <a:effectLst/>
                <a:latin typeface="Arial"/>
              </a:rPr>
              <a:t>5</a:t>
            </a:r>
            <a:r>
              <a:rPr lang="en-GB" sz="1400" dirty="0">
                <a:effectLst/>
                <a:latin typeface="Arial"/>
              </a:rPr>
              <a:t>, 5740 (2014</a:t>
            </a:r>
            <a:r>
              <a:rPr lang="en-GB" sz="1400" dirty="0" smtClean="0">
                <a:effectLst/>
                <a:latin typeface="Arial"/>
              </a:rPr>
              <a:t>)</a:t>
            </a:r>
            <a:endParaRPr lang="en-GB" sz="1400" dirty="0">
              <a:effectLst/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Screen Shot 2015-04-01 at 11.30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49" r="12089" b="52279"/>
          <a:stretch/>
        </p:blipFill>
        <p:spPr>
          <a:xfrm>
            <a:off x="5503334" y="3371299"/>
            <a:ext cx="2927047" cy="26863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auto">
          <a:xfrm>
            <a:off x="5679923" y="3381829"/>
            <a:ext cx="162077" cy="3023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pic>
        <p:nvPicPr>
          <p:cNvPr id="5" name="Picture 4" descr="Screen Shot 2015-04-01 at 11.30.5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" r="50924" b="52279"/>
          <a:stretch/>
        </p:blipFill>
        <p:spPr>
          <a:xfrm>
            <a:off x="5164543" y="1138519"/>
            <a:ext cx="3386791" cy="25879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5346095" y="1173239"/>
            <a:ext cx="229810" cy="30238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36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</a:t>
            </a:r>
            <a:endParaRPr lang="en-GB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8100695" cy="5416550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GB" dirty="0" smtClean="0"/>
              <a:t>etal-oxides ubiquitous in nature and applications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836" y="3161334"/>
            <a:ext cx="1797516" cy="1417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14" y="1771035"/>
            <a:ext cx="1627382" cy="1093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77" y="3172181"/>
            <a:ext cx="1689100" cy="137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9" y="3157957"/>
            <a:ext cx="2128401" cy="1313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" r="4060"/>
          <a:stretch>
            <a:fillRect/>
          </a:stretch>
        </p:blipFill>
        <p:spPr bwMode="auto">
          <a:xfrm>
            <a:off x="3449222" y="4876671"/>
            <a:ext cx="173672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1"/>
          <a:stretch>
            <a:fillRect/>
          </a:stretch>
        </p:blipFill>
        <p:spPr bwMode="auto">
          <a:xfrm>
            <a:off x="5389504" y="4714942"/>
            <a:ext cx="1915412" cy="1702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r="12520"/>
          <a:stretch/>
        </p:blipFill>
        <p:spPr bwMode="auto">
          <a:xfrm>
            <a:off x="4136395" y="1595955"/>
            <a:ext cx="1866775" cy="1389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174" y="4900280"/>
            <a:ext cx="1721828" cy="1218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816" y="3239954"/>
            <a:ext cx="1855422" cy="1231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354" y="1727233"/>
            <a:ext cx="1334858" cy="1178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16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39"/>
          <a:stretch>
            <a:fillRect/>
          </a:stretch>
        </p:blipFill>
        <p:spPr bwMode="auto">
          <a:xfrm>
            <a:off x="6506242" y="1568061"/>
            <a:ext cx="2232025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134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9-22 at 11.41.02.png"/>
          <p:cNvPicPr>
            <a:picLocks noChangeAspect="1"/>
          </p:cNvPicPr>
          <p:nvPr/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4" t="10905" r="5163" b="64849"/>
          <a:stretch/>
        </p:blipFill>
        <p:spPr>
          <a:xfrm>
            <a:off x="0" y="889001"/>
            <a:ext cx="9144000" cy="5644443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89266" y="2431715"/>
            <a:ext cx="5688401" cy="1849999"/>
          </a:xfrm>
        </p:spPr>
        <p:txBody>
          <a:bodyPr/>
          <a:lstStyle/>
          <a:p>
            <a:pPr algn="ctr"/>
            <a:r>
              <a:rPr lang="en-GB" sz="4000" cap="small" dirty="0" smtClean="0"/>
              <a:t>Grain Boundaries in </a:t>
            </a:r>
            <a:r>
              <a:rPr lang="en-GB" sz="4000" cap="small" dirty="0" err="1" smtClean="0"/>
              <a:t>Magnetoresistive</a:t>
            </a:r>
            <a:r>
              <a:rPr lang="en-GB" sz="4000" cap="small" dirty="0" smtClean="0"/>
              <a:t> Tunnel Junctions </a:t>
            </a:r>
            <a:endParaRPr lang="en-GB" sz="4000" cap="small" dirty="0"/>
          </a:p>
        </p:txBody>
      </p:sp>
    </p:spTree>
    <p:extLst>
      <p:ext uri="{BB962C8B-B14F-4D97-AF65-F5344CB8AC3E}">
        <p14:creationId xmlns:p14="http://schemas.microsoft.com/office/powerpoint/2010/main" val="2668643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0" y="6178763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400" kern="0" dirty="0" smtClean="0">
                <a:effectLst/>
                <a:latin typeface="+mn-lt"/>
              </a:rPr>
              <a:t>Z. </a:t>
            </a:r>
            <a:r>
              <a:rPr lang="en-US" sz="1400" kern="0" dirty="0">
                <a:effectLst/>
                <a:latin typeface="+mn-lt"/>
              </a:rPr>
              <a:t>Wang, M. Saito, K. P. McKenna, S. </a:t>
            </a:r>
            <a:r>
              <a:rPr lang="en-US" sz="1400" kern="0" dirty="0" err="1">
                <a:effectLst/>
                <a:latin typeface="+mn-lt"/>
              </a:rPr>
              <a:t>Fukami</a:t>
            </a:r>
            <a:r>
              <a:rPr lang="en-US" sz="1400" kern="0" dirty="0">
                <a:effectLst/>
                <a:latin typeface="+mn-lt"/>
              </a:rPr>
              <a:t>, H. Sato, S. Ikeda, H. </a:t>
            </a:r>
            <a:r>
              <a:rPr lang="en-US" sz="1400" kern="0" dirty="0" err="1">
                <a:effectLst/>
                <a:latin typeface="+mn-lt"/>
              </a:rPr>
              <a:t>Ohno</a:t>
            </a:r>
            <a:r>
              <a:rPr lang="en-US" sz="1400" kern="0" dirty="0">
                <a:effectLst/>
                <a:latin typeface="+mn-lt"/>
              </a:rPr>
              <a:t> and Y. </a:t>
            </a:r>
            <a:r>
              <a:rPr lang="en-US" sz="1400" kern="0" dirty="0" err="1">
                <a:effectLst/>
                <a:latin typeface="+mn-lt"/>
              </a:rPr>
              <a:t>Ikuhara</a:t>
            </a:r>
            <a:endParaRPr lang="en-US" sz="1400" kern="0" dirty="0">
              <a:effectLst/>
              <a:latin typeface="+mn-lt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400" kern="0" dirty="0">
                <a:effectLst/>
                <a:latin typeface="+mn-lt"/>
              </a:rPr>
              <a:t>Nano Letters </a:t>
            </a:r>
            <a:r>
              <a:rPr lang="en-US" sz="1400" b="1" kern="0" dirty="0">
                <a:effectLst/>
                <a:latin typeface="+mn-lt"/>
              </a:rPr>
              <a:t>16</a:t>
            </a:r>
            <a:r>
              <a:rPr lang="en-US" sz="1400" kern="0" dirty="0">
                <a:effectLst/>
                <a:latin typeface="+mn-lt"/>
              </a:rPr>
              <a:t>, 1530 (2016)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494811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err="1"/>
              <a:t>CoFeB</a:t>
            </a:r>
            <a:r>
              <a:rPr lang="en-GB" dirty="0"/>
              <a:t>/</a:t>
            </a:r>
            <a:r>
              <a:rPr lang="en-GB" dirty="0" err="1" smtClean="0"/>
              <a:t>MgO</a:t>
            </a:r>
            <a:r>
              <a:rPr lang="en-GB" dirty="0" smtClean="0"/>
              <a:t> tunnel junctions</a:t>
            </a:r>
          </a:p>
          <a:p>
            <a:pPr lvl="1"/>
            <a:r>
              <a:rPr lang="en-GB" dirty="0" smtClean="0"/>
              <a:t>Large change in resistance on application of magnetic field </a:t>
            </a:r>
          </a:p>
          <a:p>
            <a:pPr lvl="1"/>
            <a:r>
              <a:rPr lang="en-GB" dirty="0" smtClean="0"/>
              <a:t>Due to spin-dependent tunnelling through thin </a:t>
            </a:r>
            <a:r>
              <a:rPr lang="en-GB" dirty="0" err="1" smtClean="0"/>
              <a:t>MgO</a:t>
            </a:r>
            <a:r>
              <a:rPr lang="en-GB" dirty="0" smtClean="0"/>
              <a:t> barrier </a:t>
            </a:r>
            <a:endParaRPr lang="en-GB" dirty="0"/>
          </a:p>
          <a:p>
            <a:pPr lvl="1"/>
            <a:r>
              <a:rPr lang="en-GB" dirty="0" smtClean="0"/>
              <a:t>Applications in hard disk read heads and STT-RAM</a:t>
            </a:r>
          </a:p>
          <a:p>
            <a:pPr lvl="1"/>
            <a:r>
              <a:rPr lang="en-GB" dirty="0" err="1" smtClean="0"/>
              <a:t>MgO</a:t>
            </a:r>
            <a:r>
              <a:rPr lang="en-GB" dirty="0" smtClean="0"/>
              <a:t> barrier is usually polycrystalline</a:t>
            </a:r>
          </a:p>
          <a:p>
            <a:pPr lvl="1"/>
            <a:r>
              <a:rPr lang="en-GB" dirty="0" smtClean="0"/>
              <a:t>Effect on electronic properties?</a:t>
            </a:r>
          </a:p>
          <a:p>
            <a:pPr lvl="1">
              <a:spcBef>
                <a:spcPts val="648"/>
              </a:spcBef>
            </a:pPr>
            <a:endParaRPr lang="en-GB" dirty="0"/>
          </a:p>
          <a:p>
            <a:pPr lvl="1"/>
            <a:endParaRPr lang="en-GB" sz="1400" dirty="0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err="1" smtClean="0"/>
              <a:t>Magnetoresistive</a:t>
            </a:r>
            <a:r>
              <a:rPr lang="en-GB" dirty="0" smtClean="0"/>
              <a:t> tunnel junctions</a:t>
            </a:r>
            <a:endParaRPr lang="en-GB" dirty="0"/>
          </a:p>
        </p:txBody>
      </p:sp>
      <p:pic>
        <p:nvPicPr>
          <p:cNvPr id="2" name="Picture 1" descr="nmat3171-f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84"/>
          <a:stretch/>
        </p:blipFill>
        <p:spPr>
          <a:xfrm>
            <a:off x="5237238" y="1209522"/>
            <a:ext cx="3426258" cy="52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14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9-22 at 11.41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556" y="1231313"/>
            <a:ext cx="6180667" cy="527640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1770791" y="4225004"/>
            <a:ext cx="5800867" cy="2185768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609909" y="1263600"/>
            <a:ext cx="3328121" cy="296140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2063" y="971266"/>
            <a:ext cx="761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800" dirty="0" smtClean="0">
                <a:effectLst/>
              </a:rPr>
              <a:t>MTJs from Hideo </a:t>
            </a:r>
            <a:r>
              <a:rPr lang="en-US" sz="1800" dirty="0" err="1" smtClean="0">
                <a:effectLst/>
              </a:rPr>
              <a:t>Ohno’s</a:t>
            </a:r>
            <a:r>
              <a:rPr lang="en-US" sz="1800" dirty="0" smtClean="0">
                <a:effectLst/>
              </a:rPr>
              <a:t> group, Tohoku University, Japan  (TMR&gt; 600%):</a:t>
            </a:r>
            <a:endParaRPr lang="en-US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21792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9-22 at 11.41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333" y="3303447"/>
            <a:ext cx="4586111" cy="2302897"/>
          </a:xfrm>
          <a:prstGeom prst="rect">
            <a:avLst/>
          </a:prstGeom>
        </p:spPr>
      </p:pic>
      <p:pic>
        <p:nvPicPr>
          <p:cNvPr id="7" name="Picture 6" descr="Screen Shot 2016-09-22 at 11.41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7111"/>
            <a:ext cx="4491864" cy="5009445"/>
          </a:xfrm>
          <a:prstGeom prst="rect">
            <a:avLst/>
          </a:prstGeom>
        </p:spPr>
      </p:pic>
      <p:pic>
        <p:nvPicPr>
          <p:cNvPr id="12" name="Picture 11" descr="Screen Shot 2016-09-22 at 11.41.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t="66385" r="49303" b="18962"/>
          <a:stretch/>
        </p:blipFill>
        <p:spPr>
          <a:xfrm>
            <a:off x="4474475" y="4307015"/>
            <a:ext cx="2018190" cy="644824"/>
          </a:xfrm>
          <a:prstGeom prst="rect">
            <a:avLst/>
          </a:prstGeom>
        </p:spPr>
      </p:pic>
      <p:pic>
        <p:nvPicPr>
          <p:cNvPr id="13" name="Picture 12" descr="Screen Shot 2016-09-22 at 11.41.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31" t="68855" r="13347" b="6377"/>
          <a:stretch/>
        </p:blipFill>
        <p:spPr>
          <a:xfrm>
            <a:off x="6709247" y="1364426"/>
            <a:ext cx="2023113" cy="1969175"/>
          </a:xfrm>
          <a:prstGeom prst="rect">
            <a:avLst/>
          </a:prstGeom>
        </p:spPr>
      </p:pic>
      <p:pic>
        <p:nvPicPr>
          <p:cNvPr id="14" name="Picture 13" descr="Screen Shot 2016-09-22 at 11.41.02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7" t="64388" r="49303" b="16189"/>
          <a:stretch/>
        </p:blipFill>
        <p:spPr>
          <a:xfrm>
            <a:off x="4492539" y="1856071"/>
            <a:ext cx="2018190" cy="854770"/>
          </a:xfrm>
          <a:prstGeom prst="rect">
            <a:avLst/>
          </a:prstGeom>
        </p:spPr>
      </p:pic>
      <p:sp>
        <p:nvSpPr>
          <p:cNvPr id="15" name="AutoShape 4"/>
          <p:cNvSpPr>
            <a:spLocks noChangeArrowheads="1"/>
          </p:cNvSpPr>
          <p:nvPr/>
        </p:nvSpPr>
        <p:spPr bwMode="auto">
          <a:xfrm>
            <a:off x="0" y="6227607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400" kern="0" dirty="0" smtClean="0">
                <a:effectLst/>
                <a:latin typeface="+mn-lt"/>
              </a:rPr>
              <a:t>J. Bean et al, Sci. Rep</a:t>
            </a:r>
            <a:r>
              <a:rPr lang="en-US" sz="1400" kern="0" dirty="0">
                <a:effectLst/>
                <a:latin typeface="+mn-lt"/>
              </a:rPr>
              <a:t>. 7, 45594 (2017</a:t>
            </a:r>
            <a:r>
              <a:rPr lang="en-US" sz="1400" kern="0" dirty="0" smtClean="0">
                <a:effectLst/>
                <a:latin typeface="+mn-lt"/>
              </a:rPr>
              <a:t>)</a:t>
            </a:r>
            <a:endParaRPr lang="en-US" sz="1400" kern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981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6-09-22 at 11.41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888"/>
            <a:ext cx="5473223" cy="5210808"/>
          </a:xfrm>
          <a:prstGeom prst="rect">
            <a:avLst/>
          </a:prstGeom>
        </p:spPr>
      </p:pic>
      <p:pic>
        <p:nvPicPr>
          <p:cNvPr id="12" name="Picture 11" descr="Screen Shot 2016-09-22 at 11.41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719" y="1672905"/>
            <a:ext cx="3962281" cy="4093991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0" y="6227607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400" kern="0" dirty="0" smtClean="0">
                <a:effectLst/>
                <a:latin typeface="+mn-lt"/>
              </a:rPr>
              <a:t>J. Bean et al, Sci. Rep</a:t>
            </a:r>
            <a:r>
              <a:rPr lang="en-US" sz="1400" kern="0" dirty="0">
                <a:effectLst/>
                <a:latin typeface="+mn-lt"/>
              </a:rPr>
              <a:t>. 7, 45594 (2017</a:t>
            </a:r>
            <a:r>
              <a:rPr lang="en-US" sz="1400" kern="0" dirty="0" smtClean="0">
                <a:effectLst/>
                <a:latin typeface="+mn-lt"/>
              </a:rPr>
              <a:t>)</a:t>
            </a:r>
            <a:endParaRPr lang="en-US" sz="1400" kern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75873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6-09-22 at 11.41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91" y="1179424"/>
            <a:ext cx="4343327" cy="580659"/>
          </a:xfrm>
          <a:prstGeom prst="rect">
            <a:avLst/>
          </a:prstGeom>
        </p:spPr>
      </p:pic>
      <p:pic>
        <p:nvPicPr>
          <p:cNvPr id="11" name="Picture 10" descr="Screen Shot 2016-09-22 at 11.41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2" y="1604235"/>
            <a:ext cx="6493687" cy="4936586"/>
          </a:xfrm>
          <a:prstGeom prst="rect">
            <a:avLst/>
          </a:prstGeom>
        </p:spPr>
      </p:pic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0" y="6227607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400" kern="0" dirty="0" smtClean="0">
                <a:effectLst/>
                <a:latin typeface="+mn-lt"/>
              </a:rPr>
              <a:t>J. Bean et al, Sci. Rep</a:t>
            </a:r>
            <a:r>
              <a:rPr lang="en-US" sz="1400" kern="0" dirty="0">
                <a:effectLst/>
                <a:latin typeface="+mn-lt"/>
              </a:rPr>
              <a:t>. 7, 45594 (2017</a:t>
            </a:r>
            <a:r>
              <a:rPr lang="en-US" sz="1400" kern="0" dirty="0" smtClean="0">
                <a:effectLst/>
                <a:latin typeface="+mn-lt"/>
              </a:rPr>
              <a:t>)</a:t>
            </a:r>
            <a:endParaRPr lang="en-US" sz="1400" kern="0" dirty="0"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42036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826" y="1125538"/>
            <a:ext cx="4754639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Conclusions</a:t>
            </a:r>
          </a:p>
          <a:p>
            <a:pPr lvl="1"/>
            <a:r>
              <a:rPr lang="en-GB" dirty="0" smtClean="0"/>
              <a:t>[001] tilt grain boundaries present in </a:t>
            </a:r>
            <a:r>
              <a:rPr lang="en-GB" dirty="0" err="1" smtClean="0"/>
              <a:t>MgO</a:t>
            </a:r>
            <a:r>
              <a:rPr lang="en-GB" dirty="0" smtClean="0"/>
              <a:t> layer of MTJ</a:t>
            </a:r>
          </a:p>
          <a:p>
            <a:pPr lvl="1"/>
            <a:r>
              <a:rPr lang="en-GB" dirty="0" smtClean="0"/>
              <a:t>Local band gap reduced significantly at GBs (by up to 3 </a:t>
            </a:r>
            <a:r>
              <a:rPr lang="en-GB" dirty="0" err="1" smtClean="0"/>
              <a:t>eV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Predict </a:t>
            </a:r>
            <a:r>
              <a:rPr lang="en-GB" dirty="0"/>
              <a:t>s</a:t>
            </a:r>
            <a:r>
              <a:rPr lang="en-GB" dirty="0" smtClean="0"/>
              <a:t>hunting of current through GBs and associated reduction of TMR</a:t>
            </a:r>
          </a:p>
          <a:p>
            <a:pPr lvl="1"/>
            <a:r>
              <a:rPr lang="en-GB" dirty="0" smtClean="0"/>
              <a:t>GBs must </a:t>
            </a:r>
            <a:r>
              <a:rPr lang="en-GB" dirty="0"/>
              <a:t>be </a:t>
            </a:r>
            <a:r>
              <a:rPr lang="en-GB" dirty="0" err="1"/>
              <a:t>passivated</a:t>
            </a:r>
            <a:r>
              <a:rPr lang="en-GB" dirty="0"/>
              <a:t> </a:t>
            </a:r>
            <a:r>
              <a:rPr lang="en-GB" dirty="0" smtClean="0"/>
              <a:t>to achieve highest TMR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Screen Shot 2016-09-22 at 11.41.02.png"/>
          <p:cNvPicPr>
            <a:picLocks noChangeAspect="1"/>
          </p:cNvPicPr>
          <p:nvPr/>
        </p:nvPicPr>
        <p:blipFill rotWithShape="1">
          <a:blip r:embed="rId2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4" t="10905" r="5163" b="64849"/>
          <a:stretch/>
        </p:blipFill>
        <p:spPr>
          <a:xfrm>
            <a:off x="5872587" y="3997128"/>
            <a:ext cx="3146898" cy="1942529"/>
          </a:xfrm>
          <a:prstGeom prst="rect">
            <a:avLst/>
          </a:prstGeom>
        </p:spPr>
      </p:pic>
      <p:pic>
        <p:nvPicPr>
          <p:cNvPr id="7" name="Picture 6" descr="nmat3171-f1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8709"/>
          <a:stretch/>
        </p:blipFill>
        <p:spPr>
          <a:xfrm>
            <a:off x="5785100" y="1271782"/>
            <a:ext cx="2857702" cy="206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13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6099175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DFT investigation of defects</a:t>
            </a:r>
          </a:p>
          <a:p>
            <a:pPr lvl="1"/>
            <a:r>
              <a:rPr lang="en-GB" dirty="0" smtClean="0"/>
              <a:t>Oxides find diverse applications where defects control performance</a:t>
            </a:r>
          </a:p>
          <a:p>
            <a:pPr lvl="1"/>
            <a:r>
              <a:rPr lang="en-GB" dirty="0" smtClean="0"/>
              <a:t>Defects possess complex electronic, magnetic, optical and chemical properties</a:t>
            </a:r>
          </a:p>
          <a:p>
            <a:pPr lvl="1"/>
            <a:r>
              <a:rPr lang="en-GB" dirty="0" smtClean="0"/>
              <a:t>Often </a:t>
            </a:r>
            <a:r>
              <a:rPr lang="en-GB" dirty="0"/>
              <a:t>c</a:t>
            </a:r>
            <a:r>
              <a:rPr lang="en-GB" dirty="0" smtClean="0"/>
              <a:t>hallenging to probe by experiment alone</a:t>
            </a:r>
          </a:p>
          <a:p>
            <a:pPr lvl="1"/>
            <a:r>
              <a:rPr lang="en-GB" dirty="0" smtClean="0"/>
              <a:t>Examples presented show how materials modelling can complement experiment and help understand defect properties and functionality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3907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394035" y="3780244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err="1" smtClean="0">
                <a:solidFill>
                  <a:srgbClr val="000000"/>
                </a:solidFill>
                <a:effectLst/>
              </a:rPr>
              <a:t>Polarons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3145971" y="1687741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smtClean="0">
                <a:solidFill>
                  <a:srgbClr val="000000"/>
                </a:solidFill>
                <a:effectLst/>
              </a:rPr>
              <a:t>Intrinsic defects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6288315" y="1709513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smtClean="0">
                <a:solidFill>
                  <a:srgbClr val="000000"/>
                </a:solidFill>
                <a:effectLst/>
              </a:rPr>
              <a:t>Impurities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31323" y="1744850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smtClean="0">
                <a:solidFill>
                  <a:srgbClr val="000000"/>
                </a:solidFill>
                <a:effectLst/>
              </a:rPr>
              <a:t>Surfaces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253402" y="3788861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smtClean="0">
                <a:solidFill>
                  <a:srgbClr val="000000"/>
                </a:solidFill>
                <a:effectLst/>
              </a:rPr>
              <a:t>Grain boundaries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6180819" y="3719739"/>
            <a:ext cx="260032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300" b="1" kern="0" dirty="0" smtClean="0">
                <a:solidFill>
                  <a:srgbClr val="000000"/>
                </a:solidFill>
                <a:effectLst/>
              </a:rPr>
              <a:t>Dislocations</a:t>
            </a:r>
            <a:endParaRPr lang="en-GB" sz="1300" b="1" kern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Picture 39" descr="Li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037" y="2097685"/>
            <a:ext cx="1979612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9" t="28377" b="40253"/>
          <a:stretch/>
        </p:blipFill>
        <p:spPr bwMode="auto">
          <a:xfrm>
            <a:off x="216235" y="4023458"/>
            <a:ext cx="2883127" cy="1567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1" descr="3dcellwithvolumeslic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201" y="4220759"/>
            <a:ext cx="2509722" cy="134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74" descr="C:\Users\km816\Desktop\MgO_CDFT\Figures\MgO-F+-smaller-is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8" t="25384" r="12898" b="14809"/>
          <a:stretch/>
        </p:blipFill>
        <p:spPr bwMode="auto">
          <a:xfrm flipH="1">
            <a:off x="3648083" y="2036272"/>
            <a:ext cx="1751231" cy="160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2" name="Picture 2" descr="Dissociation of a H atom into an adsorbed proton and electron at a surface terminated screw dislocation in M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289" y="4129985"/>
            <a:ext cx="2862711" cy="1419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814863" y="2038134"/>
            <a:ext cx="1676400" cy="1617704"/>
            <a:chOff x="853440" y="3528060"/>
            <a:chExt cx="1676400" cy="1617704"/>
          </a:xfrm>
        </p:grpSpPr>
        <p:pic>
          <p:nvPicPr>
            <p:cNvPr id="89090" name="Picture 2" descr="C:\Users\km816\Desktop\TiO2 NP\New figures\Final figures\Fig3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08" b="49074"/>
            <a:stretch/>
          </p:blipFill>
          <p:spPr bwMode="auto">
            <a:xfrm>
              <a:off x="902691" y="3625370"/>
              <a:ext cx="1627149" cy="152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853440" y="3528060"/>
              <a:ext cx="358140" cy="3352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tabLst/>
              </a:pPr>
              <a:endParaRPr kumimoji="0" lang="en-GB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Arial" charset="0"/>
              </a:endParaRPr>
            </a:p>
          </p:txBody>
        </p:sp>
      </p:grp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5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Acknowledgements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84288" y="671513"/>
            <a:ext cx="567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 smtClean="0"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500125" y="1296302"/>
            <a:ext cx="4954887" cy="5124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GB" sz="1800" b="1" kern="0" dirty="0" smtClean="0">
                <a:solidFill>
                  <a:srgbClr val="002569"/>
                </a:solidFill>
                <a:effectLst/>
                <a:latin typeface="Arial"/>
              </a:rPr>
              <a:t>People: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J. Bean</a:t>
            </a:r>
            <a:r>
              <a:rPr lang="en-US" sz="1600" kern="0" dirty="0">
                <a:effectLst/>
                <a:latin typeface="Arial"/>
              </a:rPr>
              <a:t>, F. </a:t>
            </a:r>
            <a:r>
              <a:rPr lang="en-US" sz="1600" kern="0" dirty="0" smtClean="0">
                <a:effectLst/>
                <a:latin typeface="Arial"/>
              </a:rPr>
              <a:t>Hofer (Physics, York)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D</a:t>
            </a:r>
            <a:r>
              <a:rPr lang="en-US" sz="1600" kern="0" dirty="0">
                <a:effectLst/>
                <a:latin typeface="Arial"/>
              </a:rPr>
              <a:t>. </a:t>
            </a:r>
            <a:r>
              <a:rPr lang="en-US" sz="1600" kern="0" dirty="0" err="1" smtClean="0">
                <a:effectLst/>
                <a:latin typeface="Arial"/>
              </a:rPr>
              <a:t>Gilks</a:t>
            </a:r>
            <a:r>
              <a:rPr lang="en-US" sz="1600" kern="0" dirty="0">
                <a:effectLst/>
                <a:latin typeface="Arial"/>
              </a:rPr>
              <a:t> </a:t>
            </a:r>
            <a:r>
              <a:rPr lang="en-US" sz="1600" kern="0" dirty="0" smtClean="0">
                <a:effectLst/>
                <a:latin typeface="Arial"/>
              </a:rPr>
              <a:t>&amp; </a:t>
            </a:r>
            <a:r>
              <a:rPr lang="en-US" sz="1600" kern="0" dirty="0">
                <a:effectLst/>
                <a:latin typeface="Arial"/>
              </a:rPr>
              <a:t>V. K. </a:t>
            </a:r>
            <a:r>
              <a:rPr lang="en-US" sz="1600" kern="0" dirty="0" err="1" smtClean="0">
                <a:effectLst/>
                <a:latin typeface="Arial"/>
              </a:rPr>
              <a:t>Lazarov</a:t>
            </a:r>
            <a:r>
              <a:rPr lang="en-US" sz="1600" kern="0" dirty="0" smtClean="0">
                <a:effectLst/>
                <a:latin typeface="Arial"/>
              </a:rPr>
              <a:t> (Physics, York)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C</a:t>
            </a:r>
            <a:r>
              <a:rPr lang="en-US" sz="1600" kern="0" dirty="0">
                <a:effectLst/>
                <a:latin typeface="Arial"/>
              </a:rPr>
              <a:t>. </a:t>
            </a:r>
            <a:r>
              <a:rPr lang="en-US" sz="1600" kern="0" dirty="0" smtClean="0">
                <a:effectLst/>
                <a:latin typeface="Arial"/>
              </a:rPr>
              <a:t>Chen, </a:t>
            </a:r>
            <a:r>
              <a:rPr lang="en-US" sz="1600" kern="0" dirty="0">
                <a:effectLst/>
                <a:latin typeface="Arial"/>
              </a:rPr>
              <a:t>M. </a:t>
            </a:r>
            <a:r>
              <a:rPr lang="en-US" sz="1600" kern="0" dirty="0" smtClean="0">
                <a:effectLst/>
                <a:latin typeface="Arial"/>
              </a:rPr>
              <a:t>Saito &amp; </a:t>
            </a:r>
            <a:r>
              <a:rPr lang="en-US" sz="1600" kern="0" dirty="0">
                <a:effectLst/>
                <a:latin typeface="Arial"/>
              </a:rPr>
              <a:t>Y. </a:t>
            </a:r>
            <a:r>
              <a:rPr lang="en-US" sz="1600" kern="0" dirty="0" err="1" smtClean="0">
                <a:effectLst/>
                <a:latin typeface="Arial"/>
              </a:rPr>
              <a:t>Ikuhara</a:t>
            </a:r>
            <a:r>
              <a:rPr lang="en-US" sz="1600" kern="0" dirty="0" smtClean="0">
                <a:effectLst/>
                <a:latin typeface="Arial"/>
              </a:rPr>
              <a:t> (WPI-</a:t>
            </a:r>
            <a:r>
              <a:rPr lang="en-US" sz="1600" kern="0" dirty="0">
                <a:effectLst/>
                <a:latin typeface="Arial"/>
              </a:rPr>
              <a:t>AIMR, Tohoku University &amp; The University of Tokyo)</a:t>
            </a:r>
            <a:endParaRPr lang="en-US" sz="1600" kern="0" dirty="0" smtClean="0">
              <a:effectLst/>
              <a:latin typeface="Arial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S. </a:t>
            </a:r>
            <a:r>
              <a:rPr lang="en-US" sz="1600" kern="0" dirty="0" err="1">
                <a:effectLst/>
                <a:latin typeface="Arial"/>
              </a:rPr>
              <a:t>Fukami</a:t>
            </a:r>
            <a:r>
              <a:rPr lang="en-US" sz="1600" kern="0" dirty="0">
                <a:effectLst/>
                <a:latin typeface="Arial"/>
              </a:rPr>
              <a:t>, </a:t>
            </a:r>
            <a:r>
              <a:rPr lang="en-US" sz="1600" kern="0" dirty="0" smtClean="0">
                <a:effectLst/>
                <a:latin typeface="Arial"/>
              </a:rPr>
              <a:t>H. </a:t>
            </a:r>
            <a:r>
              <a:rPr lang="en-US" sz="1600" kern="0" dirty="0">
                <a:effectLst/>
                <a:latin typeface="Arial"/>
              </a:rPr>
              <a:t>Sato, </a:t>
            </a:r>
            <a:r>
              <a:rPr lang="en-US" sz="1600" kern="0" dirty="0" smtClean="0">
                <a:effectLst/>
                <a:latin typeface="Arial"/>
              </a:rPr>
              <a:t>S. </a:t>
            </a:r>
            <a:r>
              <a:rPr lang="en-US" sz="1600" kern="0" dirty="0">
                <a:effectLst/>
                <a:latin typeface="Arial"/>
              </a:rPr>
              <a:t>Ikeda, </a:t>
            </a:r>
            <a:r>
              <a:rPr lang="en-US" sz="1600" kern="0" dirty="0" smtClean="0">
                <a:effectLst/>
                <a:latin typeface="Arial"/>
              </a:rPr>
              <a:t>H. </a:t>
            </a:r>
            <a:r>
              <a:rPr lang="en-US" sz="1600" kern="0" dirty="0" err="1" smtClean="0">
                <a:effectLst/>
                <a:latin typeface="Arial"/>
              </a:rPr>
              <a:t>Ohno</a:t>
            </a:r>
            <a:r>
              <a:rPr lang="en-US" sz="1600" kern="0" dirty="0">
                <a:effectLst/>
                <a:latin typeface="Arial"/>
              </a:rPr>
              <a:t> </a:t>
            </a:r>
            <a:r>
              <a:rPr lang="en-US" sz="1600" kern="0" dirty="0" smtClean="0">
                <a:effectLst/>
                <a:latin typeface="Arial"/>
              </a:rPr>
              <a:t>(RIEC, Tohoku University)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b="1" kern="0" dirty="0">
              <a:solidFill>
                <a:srgbClr val="002569"/>
              </a:solidFill>
              <a:effectLst/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kern="0" dirty="0" smtClean="0">
                <a:solidFill>
                  <a:srgbClr val="002569"/>
                </a:solidFill>
                <a:effectLst/>
                <a:latin typeface="Arial"/>
              </a:rPr>
              <a:t>Funding</a:t>
            </a:r>
            <a:r>
              <a:rPr lang="en-GB" sz="1800" b="1" kern="0" dirty="0">
                <a:solidFill>
                  <a:srgbClr val="002569"/>
                </a:solidFill>
                <a:effectLst/>
                <a:latin typeface="Arial"/>
              </a:rPr>
              <a:t>: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EPSRC Fellowship (EP/K003151)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EPSRC grants (EP</a:t>
            </a:r>
            <a:r>
              <a:rPr lang="en-US" sz="1600" kern="0" dirty="0">
                <a:effectLst/>
                <a:latin typeface="Arial"/>
              </a:rPr>
              <a:t>/K03278X and EP</a:t>
            </a:r>
            <a:r>
              <a:rPr lang="en-US" sz="1600" kern="0" dirty="0" smtClean="0">
                <a:effectLst/>
                <a:latin typeface="Arial"/>
              </a:rPr>
              <a:t>/K013114)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Nuffield Foundation and Institute of Physics</a:t>
            </a: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kern="0" dirty="0" smtClean="0">
                <a:effectLst/>
                <a:latin typeface="Arial"/>
              </a:rPr>
              <a:t>COST Action CM1104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b="1" kern="0" dirty="0" smtClean="0">
              <a:solidFill>
                <a:srgbClr val="002569"/>
              </a:solidFill>
              <a:effectLst/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800" b="1" kern="0" dirty="0" smtClean="0">
                <a:solidFill>
                  <a:srgbClr val="002569"/>
                </a:solidFill>
                <a:effectLst/>
                <a:latin typeface="Arial"/>
              </a:rPr>
              <a:t>Computational </a:t>
            </a:r>
            <a:r>
              <a:rPr lang="en-GB" sz="1800" b="1" kern="0" dirty="0">
                <a:solidFill>
                  <a:srgbClr val="002569"/>
                </a:solidFill>
                <a:effectLst/>
                <a:latin typeface="Arial"/>
              </a:rPr>
              <a:t>time:</a:t>
            </a:r>
            <a:endParaRPr lang="en-GB" sz="1800" kern="0" dirty="0">
              <a:solidFill>
                <a:srgbClr val="002569"/>
              </a:solidFill>
              <a:effectLst/>
              <a:latin typeface="Arial"/>
            </a:endParaRPr>
          </a:p>
          <a:p>
            <a:pPr fontAlgn="auto"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kern="0" dirty="0" smtClean="0">
                <a:effectLst/>
                <a:latin typeface="Arial"/>
              </a:rPr>
              <a:t>UK </a:t>
            </a:r>
            <a:r>
              <a:rPr lang="en-GB" sz="1600" kern="0" dirty="0">
                <a:effectLst/>
                <a:latin typeface="Arial"/>
              </a:rPr>
              <a:t>Materials </a:t>
            </a:r>
            <a:r>
              <a:rPr lang="en-GB" sz="1600" kern="0" dirty="0" smtClean="0">
                <a:effectLst/>
                <a:latin typeface="Arial"/>
              </a:rPr>
              <a:t>Chemistry Consortium </a:t>
            </a:r>
            <a:r>
              <a:rPr lang="en-GB" sz="1600" kern="0" dirty="0">
                <a:effectLst/>
                <a:latin typeface="Arial"/>
              </a:rPr>
              <a:t>(</a:t>
            </a:r>
            <a:r>
              <a:rPr lang="en-GB" sz="1600" kern="0" dirty="0" smtClean="0">
                <a:effectLst/>
                <a:latin typeface="Arial"/>
              </a:rPr>
              <a:t>EPSRC grants EP/F067496 &amp; </a:t>
            </a:r>
            <a:r>
              <a:rPr lang="en-GB" sz="1600" kern="0" dirty="0">
                <a:effectLst/>
                <a:latin typeface="Arial"/>
              </a:rPr>
              <a:t>EP/L000202</a:t>
            </a:r>
            <a:r>
              <a:rPr lang="en-GB" sz="1600" kern="0" dirty="0" smtClean="0">
                <a:effectLst/>
                <a:latin typeface="Arial"/>
              </a:rPr>
              <a:t>)</a:t>
            </a:r>
          </a:p>
        </p:txBody>
      </p:sp>
      <p:pic>
        <p:nvPicPr>
          <p:cNvPr id="30726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5"/>
          <a:stretch>
            <a:fillRect/>
          </a:stretch>
        </p:blipFill>
        <p:spPr bwMode="auto">
          <a:xfrm>
            <a:off x="6004908" y="2726723"/>
            <a:ext cx="2596203" cy="19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AutoShape 2" descr="data:image/jpeg;base64,/9j/4AAQSkZJRgABAQAAAQABAAD/2wCEAAkGBhIPEBUUEhQVFBUWFRQYEhgYFRQcGhgYFRcVGxoYFxYZHCYeGBslGRUXIC8gIycpLy4sFR4xNTAqNSYrLCkBCQoKDgwOGg8PGjUlHyUuLCwvKS8tMCwsLywsLyosLCwpLCksLC0sLCwsLCwsLywsLCwtLSwsLCwpLCwsLCwsKf/AABEIAKwBJgMBIgACEQEDEQH/xAAcAAACAgMBAQAAAAAAAAAAAAAABgUHAwQIAQL/xABPEAACAQMABQYJBgwEBAcBAAABAgMABBEFBhIhMQcTF0FRUyJSYXGBkZKT0RQWMjVzoRUjM0JUYnKxsrPC0iSCwcM0Q3TwJUWDhKPE4WP/xAAaAQEAAwEBAQAAAAAAAAAAAAAAAQIDBAUG/8QANREAAgECAwUGBAUFAQAAAAAAAAECAxEEIVESEzFBkQUUFVOx4SIzYXFSocHR8DJCQ4GSYv/aAAwDAQACEQMRAD8AcNaNTLu4uXkQq6tjZy+CowPBwezyVFdHt74qe2tWtRWyrSSseTU7IoVJObbu8+PsVT0e3vip7a0dHt74qe2tWtRU7+Rn4Lh9X19iqej298VPbWjo9vfFT21q1qKb+Q8Fw+r6+xVPR7e+KntrR0e3vip7a1a1FN/IeC4fV9fYqno9vfFT21o6Pb3xU9tataim/kPBcPq+vsVT0e3vip7a0dHt74qe2tWtRTfyHguH1fX2Kp6Pb3xU9taOj298VPbWrWopv5DwXD6vr7FU9Ht74qe2tHR7e+KntrVrUU38h4Lh9X19iqej298VPbWjo9vfFT21q1qxzXKJ9JlXzkD99N/InwTD6vr7FW9Ht74qe2tHR7e+KntrVnQ6Qic4WRGPYGU/uNbFN/IeCYf69fYqno9vfFT21o6Pb3xU9tataim/kR4Lh9X19iqej298VPbWjo9vfFT21q1qKb+Q8Fw+r6+xVPR7e+KntrR0e3vip7a1a1FN/IeC4fV9fYqno9vfFT21o6Pb3xU9tataim/kPBcPq+vsVT0e3vip7a0dHt74qe2tWtRTfyHguH1fX2Kp6Pb3xU9taOj298VPbWrWopv5DwXD6vr7FU9Ht74qe2tHR7e+KntrVrVr3GkIo/pyIn7TqP3mm/kT4Jh/r19isej298VPbWjo9vfFT21qy4dLwOcJLGx8kiH9xrbpv5B9iYda9fYrrQuo97GzESiDdjKtkneN2BRVi0VV1ZM6KfZtGEdlX/6f6WK65UNdJbZltrdijMu3I4+kASQqqeonBJPHhiqxbS85OTNL72T40zcrH1k32UX9VJ1Xisj6vDwiqayNr8LT99L7yT40fhafvpfeSfGrN5P9TbO6sI5ZoVdy0gLFnGdmRgODAcAKY+jnR36MvtSf3VDmkZSxVOLaaKP/AAtP30vvJPjX1HpWfI/HS8R/zH+NXd0c6O/Rl9qT+6gcnWjv0Zfak/uqN4ive6egyUr8pUzJoyYqxUgxYKkg/lU6xTRSryn/AFXN54f5qVlHicFL+uP3RSv4Wn76X3knxo/C0/fS+8k+NatM3J3oqK6vhHMgdObkODniNnB3EdtdLyPbk1FOTRB/hafvpfeSfGskOnrlDlbiZT5JZPjV29Hejv0ZPak/uqB1r5LIGhZ7RTHIoJCbTFXxv2cMSVPZjdn7qbaOWOKpydmhQ0PyoXtuRtuJ06xIBn0OBnPnzVr6sa1Q6Ri24jhhgSIfpIT29oO/BHHHnFc9VM6n6cayvI5AcKWCyjtRiAc+bc3nUUlBPgWrYaMleKszoWorWPWSGwh5yU+RFH0nbsUfvPAVK1Qmv+nWu76Q58CNjHEOoBDgn0sCfNjsrKMbs4MPS3krPgZ9PcpN5dEhXMEfUsZIOP1pPpE+bA8lLGy0rcGduvix/wBTTFyfavJfXgSXfGiNI4zja2SoC57MsM+QVedpZRwqFjRUUcAoAHqFauSjkjtqVoUPhijmuSzdN7Iy+UoR+8VI6M1svLbHNTyAeKW2l9lsiuiCKXtPah2d4DtRiN+qSMBWz5cbm9INV3ifFGaxkZZTj+pA6icos17MIJYlLbLMZEJAAUcWQ56yBkHiRuqwKTdQdSG0c07SFXZiFjYZ/JjfnB4Esd4/UG+nKqStfI5K+xt/BwKt5Y7t0lt9h3XKS52WYZ8JOODVefhSbvZfeP8AGn7lp/LW32cv8SVXFbQ4Hp4ZLdI2fwnN3svvH+NH4Um72X3j/Gn/AJMdVrW8tpXniEjLLsgkuMDYQ43EdZPrpy6OdHfoy+1J/dUOaWRSeJhCTi0UvbazXcX0LmYf+o5HqJIpu1f5XJ42C3SiVOtlAVx5cDCt5t3nrFyg8ny2SCe3Lc1tAOrHJQtwIbiVJ3b94JHHO5EqbKSNFGnWjex0tYX8dxGskTB0YZUjr+B6sdWK2Kqbke02yzSWzHwXUyIOxlwGx51IP+SrZrGSs7HlVqe7lshSvrdr/Bo/wPys2N0YP0c8C7fm+bj5OusXKDrl+D4QsZHPyA7H6g63I+4DrPmNUhLKzsWYlmJJYk5JJ4kk8TVoQvmzow+G2/ilwJ7TWvl7dk7UpRD+ZGSi47Dg7Tekml8jJ7SfWaZdSdS30lIckpChHOP1k+Imd21jr6h6Abn0Pq5bWa7MESp2tjLH9pzvPrq7ko5HVUrwo/DFHPDWEgGTG4HaUbHrIqQ0RrXd2hHMzOB4pO0h/wAjZHqxXROKVtaOTy2vgWUCGXqkRRv/AG13BvPx8vVUbxPiZLFxllNZdTLqNrTJpGAySRc2VbZ2gfBc4ySoO8Y3ZG/jxO/BU1ovRqW0KRRjCIoC/wCpPaSckntNFZM8+bTk3HgU5ysfWR+yi/qpOpx5WPrI/ZRf1UnV0R4Ht0flx+xePJZ9WRftTfzXptqpdTeUi3sbNIJI5WZS5JUJjwnZhxYHgam+mW07mf1R/wB9YuLueZVoVHNtLmP9FIHTLadzP6o/76ktXuUi3vp1hjjlVmDEFgmPBGepiajZZm6FRK7Q20q8p/1XN54f5qU1Uq8p/wBVzeeH+alRHiitL5kfuii6ceSf6yX7KX+mk6p3UrT6WF2JpFZlCOuFxnLY7SB1V0S4HtVU3BpHQNeE4pB6ZbTuZ/VH/fUDrVyrG5iaK2jaMOCHdiNrZPEKFyBkbs59XGsVBnkxw1Ru1hDvHBkcr9Eu5XzFjj7sViAzuHHqopo5PtWGvbpWI/ExMHkPUSu9U8pJxnyZ8lbt2R68pKEbsvRBuHormrSEZWaRW4iRwfOGIP310vVOcqOqbQTtcoMxSnL4/MkPHPkbjntJHZnGm8zzcHNKTT5irq/p2SxnWaPGRkMDwZTxU/8Ae4gVdermvdrfABX5uU8Y3IDZ/VPB/R6hVB0VpKKZ21qEaub4nT1FURoHlFvLTA2+ejH5kmTu/Vf6Q+8eSrP1Z5QbW+wmealP/Lcjf+w3BvNuPkrJwaPNqYacM+KGiiiiqHOVRy0/lrb7OX+JKrirH5afy1t9nL/ElVxXRDge1hvlIt7kZ/4Sb7f/AG46sCqZ1C18h0dBJHJHI5aTbBTYxjZUYOWG/wAGmY8str3M/wD8f99Zyi2zhrUakqjaRM8pMgXRk+esIB5zImP+/JVEU0a569yaSKrs83CpyqZyS2MbTHzE4A4ZPGletIKyO3DU3ThZjXyXqTpOLHUspPm5th+8iryY4FVvyR6stGGu5BjbXYhB47JILP5iQAPID1EU4a43ZhsLlxxELgedhsj7zWc85HDiWp1bL7FH606bN7dyTE+CWxGOxF3KPVv87GouOMsQAMkkADtJ3AeuvKm9SLbnNI2ynvQ3sAv/AE1twR6mUI5ci8NW9CLZWscK/mjwz4znezek/dipOiiuU8Ftt3YUUUUICiiigKS5WPrI/ZRf1UnU48rH1kfsov6qTq6Y8D3aPy4/YaNBcnd1ewLNEYgjFgNp2B8Fip3BT1it/ogvvGg94/8AZT1yWfVkX7U3816bayc2mcFTFVIzaRTHRBfeNB7x/wCyp3Urk7urK8SaUxFFVwdl2J8JcDcVFWVRUObZlLFVJJphSryn/Vc3nh/mpTVSryn/AFXN54f5qVWPFGVL5kfuii6kdAaBkvpuZiKhirN4RIGFxneAe2o6nHkn+sl+yl/prpbsj2qknGDaM3RBfeNB7x/7K+4+R69J3vAP87n+irkorDeM8zvdQrjRPI3GpBuJjJ+qg2R6WJJI82Kf7DR8dvGI4kVEXgqjA/8A0+Wtiiqtt8TCdWc/6mFfE0KupVwGVgQwIBBB4gg8RX3RUGZWmsvJEGJezYL1805Oz/kfiPMc+cVXWldCT2jbM8TxnqyNx/ZYeC3oNdIVjnt1kUq6qyniGAIPnB3GtFNo7KeLnHKWZzLQDVvazck8MoL2n4mTjsEnm28nano3eSqlubZonZHUqykqwPEEcRWqkmehSrRqLItfk015a4/w1w21IBmJzxcDirdrAb89YBzvGTYdc4av3Zhu4HXissZ9G0AR6QSPTXR9ZTVmedi6ahK65lUctP5a2+zl/iSq4qx+Wn8tbfZy/wASVXFaQ4HfhvlI9KHGcHBJAPVkYyM+kesV5Vh6katLpDRdxEcBxOWibxXEUePQeB8h8gpAurZonZHBV1JVgeojiKlO5pGopNx5o39XNCfLZxDzqRFgdksCQxH5ox14yd+OFWnoHkotbdg8xNww3gMAEz+xv2vSSPJVNxyFSGUkEEEEHBBG8EHqOavXUPW4aQt/CIE0eBKO3scDsP3HI7KpO/I5sU6kVeLyGYDFQGv0RbRtyB3ZPskMfuFMFYb21E0bxt9F1ZW8zAg/cayXE8yLtJM5npi5PZgmk7Ynx2HpaNwPvIqDvbNoJXjfcyMyt51OKLK7aGRJE+kjq6+dSCP3V0vNHuyW1FrU6YorV0ZpFLmFJYzlXUMPT1Hyg7j5RW1XKeC1bIKKKKEBRRRQFJcrH1kfsov6qTqsHlg0M63CXABMboqE9SupbAPZkHd5jVfV0x4HuUGnTVi8eS36si/am/mvTbmuZEncDAZgOwMRX18qk8d/ab41R07s5p4Pak5X4nTOaM1zN8qk8d/ab419R3T5HhvxH5zfGo3ZTuP/AK/I6XpV5T/qubzw/wA1KaqVeU/6rm88P81KzjxRx0vmR+6KLpx5J/rJfspf6aTqceSf6yH2Uv8ATXRLgezW+XL7F20UUVzHhBRRRQHhOKUdW+Uq1uzsORDJkhQx8FhncVc7skY3HB7M0xabhkktplixzjRuqZOBtMpA39XGuetKaGmtW2J42jPVtDcf2W4N6CavGKZ14ejGomm8zpEGva5y0drHdW26GeRB4oY7PsHK/dUynKfpED8sD54ov9Fqd2y7wU+TLzJqgtfr+OfSMzxEFcqNocGKIqkg9YyDv68Vg0prle3SlZZ3Knio2VU+cIBn01paK0NNdvsQRtI3Xgbh5Wbgo89XjHZzZ0UKG6vKTN/UrRZub+BAMgOrv5FjIY59QH+YV0HSvqPqUujoyWIeZwOcYcAB+YuerPX1nzABorOcrs4sTVVSWXBFUctP5a2+zl/iSq4qx+Wn8tbfZy/xJVcVrDgejhvlIt7kZ/4Sb7f/AG46wcq2qHOL8riHhIMTgdaDg/nXgfJ+zWfkZ/4Sb7f/AG46f2UEEEZB3EVk3aVzgqVHTrOSOYqkdAacksbhZo+K7mHUynip8h+4gHqqW1+1TOj7jwB+JkyYj4vbGfN1eQjsNLFb8UeonGpG/JnSOh9LR3cKTRHKuMjtB61I6iDuPmrdqj+TvXH5DNsSH8RKRt/qNwD+bqPkweqrvBzXPKNmePXpOnK3IrHlX1RJPyyIZ3AXAHk3CT1YB8wPbVYV06ygjB3g8aq/XDkqOTLZAEHe0JIGPsyd2P1T6D1VeE+TOrDYhJbEyI5PNe/kLczOTzDHIPHm2PE48U9Y6jv7auSCdZFDIwZWGVIIII7QRxrmm5tniYpIrIw4qwII84O+t7RGst1Zn8RKyDrXcVPnRsjPlxVpQvmjSthlUe1HidGVo6X01DZxGSdwijh2sexRxY+QVTr8qukCuNuMeURLn78j7qWtIaTmuX25pGkbhljn0AcAPIKqqb5mMMFK/wATOh9C6YjvIEmiPguOB4gjcVYdRB3V7SLyVaNvYFkLpswOAyLISrbe7wlXBIBXjnGcLiis2rM5asFGTSZYc8CyKVdQyncQwBBHYQdxqFbUPR5OfksXs/6CtXTGv8NtM0Ww7ldzEbIGewZO+tLpQi7mT1pV1TnyR5z7SoU247yz/wBkt8wtH/osXqPxo+YWj/0WL1H41E9KEXcyetKOlCLuZPWlTu6g8WoeZ6kt8wtH/osXqPxoGoWj/wBFi9R+NRPShF3MnrSjpQi7mT1pTd1B4tQ8z1HWtfSGj47iMxyoHQ4yp4HBBH3gUpdKEXcyetKOlCLuZPWlRup6FF2nhV/f6kt8wtH/AKLF6j8a2dHaq2ls/OQwJG+CNpRvweIqA6UIu5k9aUdKEXcyetKndzLPtbDvjU9R1opK6UIu5k9aUdKEXcyetKjdT0KeJYX8fr+w60UldKEXcyetKOlCLuZPWlN1PQeJYX8fr+w61jngWRSrqGU8QwBB84O6k7pQi7mT1pR0oRdzJ60pup6E+J4X8fqSV5yeaPlJJt1UnxCyfcpA+6o88kthnhKP/VPwr56UIu5k9aUdKEXcyetKtsVDRdsUV/l9TdtOTTR0e/mNs/ru7fcTj7qYrW0SJQsaKijgqqAPUN1KHShF3MnrSjpQi7mT1pUOnN8isu1cPLjU9R1opK6UIu5k9aUdKEXcyetKjdT0KeJYX8fr+wyaV1dtrsqZ4kkKghSw4A4zj1CtH5haP/RYvUfjUT0oRdzJ60o6UIu5k9aVO7noXXauHWSqeo0aL0NBaKVgjWNSdohRxOAM+oD1Vu0ldKEXcyetKOlCLuZPWlN1PQq+08M83P1GjS2h4buPm50DpkHBJG8cCCCCOvh2mobo20b+jj3k399aHShF3MnrSjpQi7mT1pTdz0LLtbDxyVT1N/o20b+jj3k399T9lZpDGscYIRAAoJY4A4DLEn76UelCLuZPWlHShF3MnrSm7m+Ql2rh5canqOtFJXShF3MnrSjpQi7mT1pUbqehTxLC/j9f2GrSGiILldmaJJB1bSg48xO8eilu65KtHuchHj/Ykb9zZrD0oRdzJ60o6UIu5k9aVKpzXIvHtbDx4VPU8i5IrAHfzzeQyf2qDU/orVGztTmGBFYcGI2m9pskeioHpQi7mT1pR0oRdzJ60qd3UZMu16EuNT1HWilOy5SLZyQ6vHu3EgEHyeDvzXlUdOS5Exx2Hkrqa629SU0hqja3Ehkkjyx4kMwzjtAOM1rfMGy7s+8k+NZdIa7WVvK0Ukuy6Y2hzcpxkAjeqEcCKxQ8oGj2YL8oVSTgbayIPadQPvopTNngKcntOmnfnsh8wbLuz7yT40fMGy7s+8k+NTV3fRwxNK7YjVSzNvOFAzndknd2V92l0s0ayIdpHVWQ4IyrDIODv4Gm3LUz7lQ47tdEQXzBsu7PvJPjR8wbLuz7yT40xUU25akdzw/lrohd+YNl3Z95J8aPmDZd2feSfGmKim3LUdzw/lrohd+YNl3Z95J8aPmDZd2feSfGmKim3LUdzw/lrohd+YNl3Z95J8aPmDZd2feSfGmKim3LUdzw/lrohd+YNl3Z95J8aPmDZd2feSfGmKim3LUdzw/lrohd+YNl3Z95J8aPmDZd2feSfGpafS8Uc0cDNiSUMY1w3hBBlt4GBgdprcpty1J7lQX+NdELvzBsu7PvJPjR8wbLuz7yT40xUU25akdzw/lrohd+YNl3Z95J8aPmDZd2feSfGmKim3LUdzw/lrohd+YNl3Z95J8aPmDZd2feSfGmKim3LUdzw/lrohd+YNl3Z95J8aPmDZd2feSfGmKim3LUdzw/lrohd+YNl3Z95J8aPmDZd2feSfGmKim3LUdzw/lrohd+YNl3Z95J8aPmDZd2feSfGmKim3LUdzw/lrohd+YNl3Z95J8aPmDZd2feSfGmKim3LUdzw/lrohd+YNl3Z95J8aPmDZd2feSfGmKim3LUdzw/lrohd+YNl3Z95J8aPmDZd2feSfGmKim3LUdzw/lrohd+YNl3Z95J8aPmDZd2feSfGpy7u1hjaRzsoilnOCcKoyTgbzuHVX1bzrIiupyrKGU794YZBwd/A025ak9yw/HdroiKstT7SEkrECSMeES3qDEgUVM0VG03zLxoUoq0YroK2rv1npL9q1/lNTHdWiSoUkUOrDDKwBB9BpKtfln4T0h8l5j6Vtt89zndbtnY9Oc+SpSW20tINkyWcIPF41mdwP1Q5C589GjunHNO/JeiMGplwsNrdJI2YbW4uI1Zt4EUeGwe0KCR6KabaVXRWTBQqCmOGyRkY8mKX9IaFjs9E3EUeSBb3BZjvZmZHLMx6yTWjpy5ZNDQqhKmWO0iyOIEvNq2P8pI9NOJDipu65slptebBHKG5jyDg7yVB7C4GyPXU3HIGAIIIIBBByCDwIPXWta6LiihEKRqIwuzsYGMeUdflzxqC1KHNNd2w+hBcERDxUkVXCDyAk+uoyKNRabjyN2fXSyRVZrhMPtbONok7JKkhQNrAIIzjqre0XpmC7TbgkWRQcHZPA9hHEHz0ucmGjY0s+dCjbkkl22xvwsjKBnsAXh2k1lu4BBpiBowF+UQTiYDcGMWwyse1t5GeypsuBeUI3cVyv8AkMGktKw2qbc0ixrwyxxk9g6yfIK1dFa0Wt2xWGZXYDJXeGx27LAEjy0t32l7caWkNztEW8UQtwIpJAHlyzvhFOGxsjJ9FYNb9YrWaJZYOcNzC6PAfk84O5htIWKDwShbIJxTZJVK9lZ58+Q+XFwsal3YKqjLMxAAHaSeFRFlrrYzSCOO4QsxwoO0No9ilgA3oqI12vovlFnFPnmC0ksqhGbaMSjm1ZVBJXabJGMbhXum9YdH3Vu8L7ZBUhP8NceC2PBZfxe4g4okRGnkm089Bqvr6OCNpJWCIoyzHgB6PPUXe662MLlJLhAwxtDwjs58YqCFPnxUBpW9km1eZ5c84bddvIIJZWUEkHtIz6aadDaIigtkiVRsbA2hgeESPCLeMSck57aWSI2IxV5atH2dJQGSIbaF5VZoMYO0qgFirDqwR117eaaggfZlkVDsM/hHHgKQC2Tuxkj11B6WiCaU0eqgKojuwoAAAAjTAAHAVr6b0dHPpm1EihgtvK4BGQWV1AyOvBOfOBSwUE7X0b9SXsNc7KeQRxzoXb6IO0u1+ztABvRUyTjeagtd9HpNYT7QGUieSM9atGpZSp6jkdVRest68mioASQ1z8kjcjjibY2/WMj00tcKCla2tiUGvVgX2PlMec4zk7OeznMbP31LWekI5trm2DbDsj46nXivozXyujIhDzPNrzWzs7GBs7PZilvk2tBDBcRjeEvLhB5l2APuFRlYi0XFtDdUNca42UahmnQAllXiSShIbCgbRwRjOKmaTeTXRsawyzbI5yS4nBbr2VkYBQeocT5zRERjHZbYxWesFtNEZo5o2jX6bbQAXHjZxs+mtSy11sZ5BHHcIWbcoO0No9ilgA3oqE1ylgjurWKVcQu8s84WMtzjRqoTbVFJYbTAnI/NGay6c1h0fdW7wvtkFSE/w1x4LY8FlPN+CQcVNjRU00nZ5/z+cBvklCgsxAABJJIAAHEkngKgRr9o/OPlKccZ8LZ9vGz99Q96Li90LCSjO/4hp494aRY3HOLg8SQucddSK68aOKbDuIxjBSWKRAB4pDLs0sQqf0v9hkilV1DKQykZBBBBHaCONQ11rvYxOUe4jDA4biQp7GYAqD5zWrrZfrb6Kke2KquwiRGPGyokZUymzu3BiRisGjtY9G28IhjDiMLs4+S3G/dvLfi95PXmiREad1ezY1RSq6hlIZSAVIIIIPAgjiKhrzXaxhco9wm0u5gAzbJ7CVBAPnqN1DmXauoog3ydZQ1vtI64WVcsihwDshw27y1ntNZNG2gMMLABCQRFFK4B68sikE+mlhu7NqzZPaP0lFcoJIXWRD+cpBGezyHyVrXmsdtCZBJMiGLY5wE4wZASo8pIB3DPClzVe+ik0pdfJ8iN4YXYbDp+MDMpbZYA7xjfjfWTRWjEk0zeysAWiW2EefzS8e9h5cJjPlPbSxLppN30v6E9onWW1uyVglV2Xey7wwHbssAceXFatzrzYRuUa4TIOGxtMAewsoIHpNa2vR2Lc82Ass7w2/OADaCyyAHwuOMZ9dTlhoyKCIRRoqoBgKBux5e0nrJ40yK2glcj9Z7hZNG3LIwZWtpirKQQRzbbwRxrRsNcLO2t4I5Z0VxBDtL4TFfxa/S2Qdn01sad0bFbaNukhQIvM3DbI4ZZWJ82/qrNqho2OCyhVFA2okZzjezOoLFj1nJplYt8OxnqSdlexzoHidXRvospBB9Ir2lrV2EQaSvYYxsxlbeUKOCu4YMQOrOyDRUMznHZeR96uqfwlpL9q1x7pqaKKKNkSltO/wBiK1rH+Auv+nn/AJbVFX2iHutERJH+UWG3eLO7w4gjAHszjHppqopcmM9lK2txXj5Q7QJ+NLxSgeFA0cnOBvFChfC38CN1Z9ULGRVmnmQxvczGXYPFEwFRW/W2VyfPTBivaXJcla0ULXJ0uNHx53eHP/OkrzTC/wDi1j9ld/wx0zUUvncbfxOWt/zFLScx0fftcsrtbzxokzIpYxSRZCsyjfsFWxkdY9eyuvdvKypbB7l2YAiNGwoJGWd2AVQB2mmSjFLjaT4rMWtbLeSOW3u4kaT5OziVFGWaKVQGKjrKkA4r5flEsiv4tnlk/NiSOQyE+Lsldx89M9eYpcKSslJcBZ13kaTRM5KMjNEpKHBKklcqdnIJHkpjtvoL+yv7qyUUuVcsrCzppT+FbD9i7/gSvLxT+GYD1fJJ/wCNKZ6KXLbfpb1IvWkf4G5/6eb+W1Qt/ouSfREAiGZY47WWMdrRBG2fOQCPTTdWtpC85iJpNh32RnZRdpj+yvWaJiM2rJakCnKJaFOMnO4/Ic1Jzu14mzs8c7s8KwcmzOYLgyDZc3lwZF7GOwWHoOR6K2m5QrDY2hOGbqjUMZCfFEeNrPVvrLqXo+SK3Zpl2JJppZ3TxOdbIU+UKBny1PI0ktmDyt9yfpY5PFIs2zu/xFz/ADWpnoqLmKl8LQta2W8kctvdxI0nydnEqKMsYpVAYqOsqQDivl+UOyK/i2eWT82JI5DIT4uyV3Hz0z15ilyykrJSXAjNIaaaCBJWt5Wzs84iBWeMEZJIB8LHA7OajpNf9HspHO7ZI/JiKUuf1djZznz0y15imRCcea/MSdH6sSyaIlgK800ryyQxn/lZk5yND2bwM9ma3bTlBtlQC6LW84GJI3STO0OOzgEMCeBFNVGKm+pZ1FK+0vqQcWkHvrSYxxyQllkWAyDZLZTCuBxUZPXjhmobVzW+ytbWKCVvk8kSKkkbo4IdRhiML4WTk5HHNOteYqLkKStZrITNXtI/KdLTyBHVDbRCMupUsoc+HsneASTjPUM9db+g1/8AE9Ieazx7p6ZaKXJdS97Llb0IbW3RL3Vqyx451WSSHPDbiYMoPnxj01ow8oVoF/Hl4JQPDieOTbDdYAC+GOwjjTPXmKXKqStZoXdK6Qa50VcyGKSLaguNlXADFdltlio4ZGDg76k9Xx/hIPsYv4FqQopcOWVhY0Wp/C94f/4Wv+5XtM1FGyJS2gopdltNIzyOeejtYwxESrGsrMo4O7MQBnsA3V86L0pcw3fyS6ZJduNpIJUXY2ghAZXTJAYZByN1LFtjLJjJRSpprTF2NIpa22xh7fbJdciMiRgZDje24ABcgZYVj0pcX+jk+USTpdQoRz6GFY2VCQC0ZU78Zzg0sSqbyz4jfRUTrDp4WtsZUHOMxRYV8d5CAg82/PmBqO+QaUVec+Uwu43mHmAIz+oJNrbHYGPqpYqoXV27G1qfpOS4hkaVtorcToNyjwUchRuA4DrqdpS5M5+cs3fGztXFw2D1bT5wfNnFM93ciKN3bgiszeZQSfuFHxJqK02kZqKU9GrpC9iWf5Slssiho41gWTCtvXbdzknGM4xU7odLkIRctEzBvBaMMAy4G9lbOy2c7gSKNEShbmaOqGk5LiKVpW2itzcIu5RhUfCjcBwHXU7SnqTcpFa3DuwVVurssx4ABzkmt3V3SNxds07fi7Zhi2jKjbcd65O8A9Sjq++Wi04Zt8iQgt5xcSO0oaEqojj2ACrDG0S/E57K0tD6Skkvr2JmykRt+bGBu24yzbwMnJ7aLHSsj6RuICRzccUDIMDIL7e1v6+ArV1f+stI+e0/kmhNsnfRfobX4Sk/CnMbX4r5HzmzgfT57ZznGfo7sZxU5Sz/AOd/+w/+xWbTmlZzcR2lsUSR0eR5HUsEjUhfBTI2mLHrOKWIcbtJaDBRS9Fo/SMTqRdRTrtDbWSAIdnO8o0Z446iKYago1bmfAhXOcDPbgZ9dfdFFQVCiiigCiiigCiiigCiiigCiiigCiiigCiiigCiiigCiiigFHQ815pGP5Qtz8midn5mNIo2bYVioZ3kB8I4JwAK11s5YtL2wlnacm3uSCyRrsjKbsIBnPl7KXNa9Mz6GnMVpIViclwjBGVC5yQmVyBk8M1L6twtJeWlzLI8kssFxtFiuAFKgKiqoCgZPpJrS3M7nBpbWVmnbXgTh+ux/wBAf59bOvX1bdfYSfurGYh+GA3X8iI/+bNZ9c49rR9yD1wv+6q80Yf3R/0RGshxbaPY/RW6si/kGMZPpIpwqMfRUdzZLDKMo0SA794wFwQeoggEeaq2sNYLue8Fg9xJzRbYZgIxKV4YMmznJG7PHy1NrllDeLLlccuTeQNayFeBurkr5i+R91NMkYYEMMgggg9YPEUt6gWiw2zom5VuJwo7AHwB6hTBeWqyxtG2dl1KnZYqcEYOGG8GqviZ1f62L0Gqc9uNi1vZIoh9CN44pQo8VWbDbPkzWbQGlZ/lE1rclHeJY3SRFKh0csPCQk7LAjqNIGndbr3R85t4rhnRTsqZFjZwM+NsjPpzVg6o6MVIufLPJNOFaWRyCTjcqjAAVRvwAOurNWWZtUg4xvLO/AUNCavzaRS4hdzFbLc3RGz9KWVnOCf1E3HHWfNucNUdMtNG0UwC3FuebnHaR9GQfqsN49NYtR4gsM2Ou6uT63rBp2EQ6RtJo/BeUtDL2Om4jaHaCdxo88iJy25OPT+fU+tGfXF3/wBPa/7lfWr/ANZaR89p/JNfejogNK3TdZgtx6tuojXUvZXC3FvI0bz7KTABCrc3gKdllOGAOMjqpxyIS2ns6pfoyU/87/8AYf8A2K39N6urcukiyPDNHtCOSPGcNjKsrAhlOOBqH19hMIS7hdo5k/FZXZIZHOSrKykHBGR561tY2ljtIr2OaVJuZiDYK7D7S7R2omUrnJO8AcaBRb2Wn9DZ0t+ELGF5/lKXCxAs8bwKhKjjsuh3NjyU1284kRWHBlDDzEZ/1qrNVNLz6ZkMN3KxiHhMiBED7O/ZchdornqBFWsq4GBUSVitaOz8L4/Q9oooqpgFFFFAFFFFAFFFFAFFFFAFFFFAFFFFAFFFFAFFFFAFFFFAf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>
              <a:effectLst/>
            </a:endParaRPr>
          </a:p>
        </p:txBody>
      </p:sp>
      <p:sp>
        <p:nvSpPr>
          <p:cNvPr id="3" name="AutoShape 4" descr="data:image/jpeg;base64,/9j/4AAQSkZJRgABAQAAAQABAAD/2wCEAAkGBhIPEBUUEhQVFBUWFRQYEhgYFRQcGhgYFRcVGxoYFxYZHCYeGBslGRUXIC8gIycpLy4sFR4xNTAqNSYrLCkBCQoKDgwOGg8PGjUlHyUuLCwvKS8tMCwsLywsLyosLCwpLCksLC0sLCwsLCwsLywsLCwtLSwsLCwpLCwsLCwsKf/AABEIAKwBJgMBIgACEQEDEQH/xAAcAAACAgMBAQAAAAAAAAAAAAAABgUHAwQIAQL/xABPEAACAQMABQYJBgwEBAcBAAABAgMABBEFBhIhMQcTF0FRUyJSYXGBkZKT0RQWMjVzoRUjM0JUYnKxsrPC0iSCwcM0Q3TwJUWDhKPE4WP/xAAaAQEAAwEBAQAAAAAAAAAAAAAAAQIDBAUG/8QANREAAgECAwUGBAUFAQAAAAAAAAECAxEEIVESEzFBkQUUFVOx4SIzYXFSocHR8DJCQ4GSYv/aAAwDAQACEQMRAD8AcNaNTLu4uXkQq6tjZy+CowPBwezyVFdHt74qe2tWtRWyrSSseTU7IoVJObbu8+PsVT0e3vip7a0dHt74qe2tWtRU7+Rn4Lh9X19iqej298VPbWjo9vfFT21q1qKb+Q8Fw+r6+xVPR7e+KntrR0e3vip7a1a1FN/IeC4fV9fYqno9vfFT21o6Pb3xU9tataim/kPBcPq+vsVT0e3vip7a0dHt74qe2tWtRTfyHguH1fX2Kp6Pb3xU9taOj298VPbWrWopv5DwXD6vr7FU9Ht74qe2tHR7e+KntrVrUU38h4Lh9X19iqej298VPbWjo9vfFT21q1qxzXKJ9JlXzkD99N/InwTD6vr7FW9Ht74qe2tHR7e+KntrVnQ6Qic4WRGPYGU/uNbFN/IeCYf69fYqno9vfFT21o6Pb3xU9tataim/kR4Lh9X19iqej298VPbWjo9vfFT21q1qKb+Q8Fw+r6+xVPR7e+KntrR0e3vip7a1a1FN/IeC4fV9fYqno9vfFT21o6Pb3xU9tataim/kPBcPq+vsVT0e3vip7a0dHt74qe2tWtRTfyHguH1fX2Kp6Pb3xU9taOj298VPbWrWopv5DwXD6vr7FU9Ht74qe2tHR7e+KntrVrVr3GkIo/pyIn7TqP3mm/kT4Jh/r19isej298VPbWjo9vfFT21qy4dLwOcJLGx8kiH9xrbpv5B9iYda9fYrrQuo97GzESiDdjKtkneN2BRVi0VV1ZM6KfZtGEdlX/6f6WK65UNdJbZltrdijMu3I4+kASQqqeonBJPHhiqxbS85OTNL72T40zcrH1k32UX9VJ1Xisj6vDwiqayNr8LT99L7yT40fhafvpfeSfGrN5P9TbO6sI5ZoVdy0gLFnGdmRgODAcAKY+jnR36MvtSf3VDmkZSxVOLaaKP/AAtP30vvJPjX1HpWfI/HS8R/zH+NXd0c6O/Rl9qT+6gcnWjv0Zfak/uqN4ive6egyUr8pUzJoyYqxUgxYKkg/lU6xTRSryn/AFXN54f5qVlHicFL+uP3RSv4Wn76X3knxo/C0/fS+8k+NatM3J3oqK6vhHMgdObkODniNnB3EdtdLyPbk1FOTRB/hafvpfeSfGskOnrlDlbiZT5JZPjV29Hejv0ZPak/uqB1r5LIGhZ7RTHIoJCbTFXxv2cMSVPZjdn7qbaOWOKpydmhQ0PyoXtuRtuJ06xIBn0OBnPnzVr6sa1Q6Ri24jhhgSIfpIT29oO/BHHHnFc9VM6n6cayvI5AcKWCyjtRiAc+bc3nUUlBPgWrYaMleKszoWorWPWSGwh5yU+RFH0nbsUfvPAVK1Qmv+nWu76Q58CNjHEOoBDgn0sCfNjsrKMbs4MPS3krPgZ9PcpN5dEhXMEfUsZIOP1pPpE+bA8lLGy0rcGduvix/wBTTFyfavJfXgSXfGiNI4zja2SoC57MsM+QVedpZRwqFjRUUcAoAHqFauSjkjtqVoUPhijmuSzdN7Iy+UoR+8VI6M1svLbHNTyAeKW2l9lsiuiCKXtPah2d4DtRiN+qSMBWz5cbm9INV3ifFGaxkZZTj+pA6icos17MIJYlLbLMZEJAAUcWQ56yBkHiRuqwKTdQdSG0c07SFXZiFjYZ/JjfnB4Esd4/UG+nKqStfI5K+xt/BwKt5Y7t0lt9h3XKS52WYZ8JOODVefhSbvZfeP8AGn7lp/LW32cv8SVXFbQ4Hp4ZLdI2fwnN3svvH+NH4Um72X3j/Gn/AJMdVrW8tpXniEjLLsgkuMDYQ43EdZPrpy6OdHfoy+1J/dUOaWRSeJhCTi0UvbazXcX0LmYf+o5HqJIpu1f5XJ42C3SiVOtlAVx5cDCt5t3nrFyg8ny2SCe3Lc1tAOrHJQtwIbiVJ3b94JHHO5EqbKSNFGnWjex0tYX8dxGskTB0YZUjr+B6sdWK2Kqbke02yzSWzHwXUyIOxlwGx51IP+SrZrGSs7HlVqe7lshSvrdr/Bo/wPys2N0YP0c8C7fm+bj5OusXKDrl+D4QsZHPyA7H6g63I+4DrPmNUhLKzsWYlmJJYk5JJ4kk8TVoQvmzow+G2/ilwJ7TWvl7dk7UpRD+ZGSi47Dg7Tekml8jJ7SfWaZdSdS30lIckpChHOP1k+Imd21jr6h6Abn0Pq5bWa7MESp2tjLH9pzvPrq7ko5HVUrwo/DFHPDWEgGTG4HaUbHrIqQ0RrXd2hHMzOB4pO0h/wAjZHqxXROKVtaOTy2vgWUCGXqkRRv/AG13BvPx8vVUbxPiZLFxllNZdTLqNrTJpGAySRc2VbZ2gfBc4ySoO8Y3ZG/jxO/BU1ovRqW0KRRjCIoC/wCpPaSckntNFZM8+bTk3HgU5ysfWR+yi/qpOpx5WPrI/ZRf1UnV0R4Ht0flx+xePJZ9WRftTfzXptqpdTeUi3sbNIJI5WZS5JUJjwnZhxYHgam+mW07mf1R/wB9YuLueZVoVHNtLmP9FIHTLadzP6o/76ktXuUi3vp1hjjlVmDEFgmPBGepiajZZm6FRK7Q20q8p/1XN54f5qU1Uq8p/wBVzeeH+alRHiitL5kfuii6ceSf6yX7KX+mk6p3UrT6WF2JpFZlCOuFxnLY7SB1V0S4HtVU3BpHQNeE4pB6ZbTuZ/VH/fUDrVyrG5iaK2jaMOCHdiNrZPEKFyBkbs59XGsVBnkxw1Ru1hDvHBkcr9Eu5XzFjj7sViAzuHHqopo5PtWGvbpWI/ExMHkPUSu9U8pJxnyZ8lbt2R68pKEbsvRBuHormrSEZWaRW4iRwfOGIP310vVOcqOqbQTtcoMxSnL4/MkPHPkbjntJHZnGm8zzcHNKTT5irq/p2SxnWaPGRkMDwZTxU/8Ae4gVdermvdrfABX5uU8Y3IDZ/VPB/R6hVB0VpKKZ21qEaub4nT1FURoHlFvLTA2+ejH5kmTu/Vf6Q+8eSrP1Z5QbW+wmealP/Lcjf+w3BvNuPkrJwaPNqYacM+KGiiiiqHOVRy0/lrb7OX+JKrirH5afy1t9nL/ElVxXRDge1hvlIt7kZ/4Sb7f/AG46sCqZ1C18h0dBJHJHI5aTbBTYxjZUYOWG/wAGmY8str3M/wD8f99Zyi2zhrUakqjaRM8pMgXRk+esIB5zImP+/JVEU0a569yaSKrs83CpyqZyS2MbTHzE4A4ZPGletIKyO3DU3ThZjXyXqTpOLHUspPm5th+8iryY4FVvyR6stGGu5BjbXYhB47JILP5iQAPID1EU4a43ZhsLlxxELgedhsj7zWc85HDiWp1bL7FH606bN7dyTE+CWxGOxF3KPVv87GouOMsQAMkkADtJ3AeuvKm9SLbnNI2ynvQ3sAv/AE1twR6mUI5ci8NW9CLZWscK/mjwz4znezek/dipOiiuU8Ftt3YUUUUICiiigKS5WPrI/ZRf1UnU48rH1kfsov6qTq6Y8D3aPy4/YaNBcnd1ewLNEYgjFgNp2B8Fip3BT1it/ogvvGg94/8AZT1yWfVkX7U3816bayc2mcFTFVIzaRTHRBfeNB7x/wCyp3Urk7urK8SaUxFFVwdl2J8JcDcVFWVRUObZlLFVJJphSryn/Vc3nh/mpTVSryn/AFXN54f5qVWPFGVL5kfuii6kdAaBkvpuZiKhirN4RIGFxneAe2o6nHkn+sl+yl/prpbsj2qknGDaM3RBfeNB7x/7K+4+R69J3vAP87n+irkorDeM8zvdQrjRPI3GpBuJjJ+qg2R6WJJI82Kf7DR8dvGI4kVEXgqjA/8A0+Wtiiqtt8TCdWc/6mFfE0KupVwGVgQwIBBB4gg8RX3RUGZWmsvJEGJezYL1805Oz/kfiPMc+cVXWldCT2jbM8TxnqyNx/ZYeC3oNdIVjnt1kUq6qyniGAIPnB3GtFNo7KeLnHKWZzLQDVvazck8MoL2n4mTjsEnm28nano3eSqlubZonZHUqykqwPEEcRWqkmehSrRqLItfk015a4/w1w21IBmJzxcDirdrAb89YBzvGTYdc4av3Zhu4HXissZ9G0AR6QSPTXR9ZTVmedi6ahK65lUctP5a2+zl/iSq4qx+Wn8tbfZy/wASVXFaQ4HfhvlI9KHGcHBJAPVkYyM+kesV5Vh6katLpDRdxEcBxOWibxXEUePQeB8h8gpAurZonZHBV1JVgeojiKlO5pGopNx5o39XNCfLZxDzqRFgdksCQxH5ox14yd+OFWnoHkotbdg8xNww3gMAEz+xv2vSSPJVNxyFSGUkEEEEHBBG8EHqOavXUPW4aQt/CIE0eBKO3scDsP3HI7KpO/I5sU6kVeLyGYDFQGv0RbRtyB3ZPskMfuFMFYb21E0bxt9F1ZW8zAg/cayXE8yLtJM5npi5PZgmk7Ynx2HpaNwPvIqDvbNoJXjfcyMyt51OKLK7aGRJE+kjq6+dSCP3V0vNHuyW1FrU6YorV0ZpFLmFJYzlXUMPT1Hyg7j5RW1XKeC1bIKKKKEBRRRQFJcrH1kfsov6qTqsHlg0M63CXABMboqE9SupbAPZkHd5jVfV0x4HuUGnTVi8eS36si/am/mvTbmuZEncDAZgOwMRX18qk8d/ab41R07s5p4Pak5X4nTOaM1zN8qk8d/ab419R3T5HhvxH5zfGo3ZTuP/AK/I6XpV5T/qubzw/wA1KaqVeU/6rm88P81KzjxRx0vmR+6KLpx5J/rJfspf6aTqceSf6yH2Uv8ATXRLgezW+XL7F20UUVzHhBRRRQHhOKUdW+Uq1uzsORDJkhQx8FhncVc7skY3HB7M0xabhkktplixzjRuqZOBtMpA39XGuetKaGmtW2J42jPVtDcf2W4N6CavGKZ14ejGomm8zpEGva5y0drHdW26GeRB4oY7PsHK/dUynKfpED8sD54ov9Fqd2y7wU+TLzJqgtfr+OfSMzxEFcqNocGKIqkg9YyDv68Vg0prle3SlZZ3Knio2VU+cIBn01paK0NNdvsQRtI3Xgbh5Wbgo89XjHZzZ0UKG6vKTN/UrRZub+BAMgOrv5FjIY59QH+YV0HSvqPqUujoyWIeZwOcYcAB+YuerPX1nzABorOcrs4sTVVSWXBFUctP5a2+zl/iSq4qx+Wn8tbfZy/xJVcVrDgejhvlIt7kZ/4Sb7f/AG46wcq2qHOL8riHhIMTgdaDg/nXgfJ+zWfkZ/4Sb7f/AG46f2UEEEZB3EVk3aVzgqVHTrOSOYqkdAacksbhZo+K7mHUynip8h+4gHqqW1+1TOj7jwB+JkyYj4vbGfN1eQjsNLFb8UeonGpG/JnSOh9LR3cKTRHKuMjtB61I6iDuPmrdqj+TvXH5DNsSH8RKRt/qNwD+bqPkweqrvBzXPKNmePXpOnK3IrHlX1RJPyyIZ3AXAHk3CT1YB8wPbVYV06ygjB3g8aq/XDkqOTLZAEHe0JIGPsyd2P1T6D1VeE+TOrDYhJbEyI5PNe/kLczOTzDHIPHm2PE48U9Y6jv7auSCdZFDIwZWGVIIII7QRxrmm5tniYpIrIw4qwII84O+t7RGst1Zn8RKyDrXcVPnRsjPlxVpQvmjSthlUe1HidGVo6X01DZxGSdwijh2sexRxY+QVTr8qukCuNuMeURLn78j7qWtIaTmuX25pGkbhljn0AcAPIKqqb5mMMFK/wATOh9C6YjvIEmiPguOB4gjcVYdRB3V7SLyVaNvYFkLpswOAyLISrbe7wlXBIBXjnGcLiis2rM5asFGTSZYc8CyKVdQyncQwBBHYQdxqFbUPR5OfksXs/6CtXTGv8NtM0Ww7ldzEbIGewZO+tLpQi7mT1pV1TnyR5z7SoU247yz/wBkt8wtH/osXqPxo+YWj/0WL1H41E9KEXcyetKOlCLuZPWlTu6g8WoeZ6kt8wtH/osXqPxoGoWj/wBFi9R+NRPShF3MnrSjpQi7mT1pTd1B4tQ8z1HWtfSGj47iMxyoHQ4yp4HBBH3gUpdKEXcyetKOlCLuZPWlRup6FF2nhV/f6kt8wtH/AKLF6j8a2dHaq2ls/OQwJG+CNpRvweIqA6UIu5k9aUdKEXcyetKndzLPtbDvjU9R1opK6UIu5k9aUdKEXcyetKjdT0KeJYX8fr+w60UldKEXcyetKOlCLuZPWlN1PQeJYX8fr+w61jngWRSrqGU8QwBB84O6k7pQi7mT1pR0oRdzJ60pup6E+J4X8fqSV5yeaPlJJt1UnxCyfcpA+6o88kthnhKP/VPwr56UIu5k9aUdKEXcyetKtsVDRdsUV/l9TdtOTTR0e/mNs/ru7fcTj7qYrW0SJQsaKijgqqAPUN1KHShF3MnrSjpQi7mT1pUOnN8isu1cPLjU9R1opK6UIu5k9aUdKEXcyetKjdT0KeJYX8fr+wyaV1dtrsqZ4kkKghSw4A4zj1CtH5haP/RYvUfjUT0oRdzJ60o6UIu5k9aVO7noXXauHWSqeo0aL0NBaKVgjWNSdohRxOAM+oD1Vu0ldKEXcyetKOlCLuZPWlN1PQq+08M83P1GjS2h4buPm50DpkHBJG8cCCCCOvh2mobo20b+jj3k399aHShF3MnrSjpQi7mT1pTdz0LLtbDxyVT1N/o20b+jj3k399T9lZpDGscYIRAAoJY4A4DLEn76UelCLuZPWlHShF3MnrSm7m+Ql2rh5canqOtFJXShF3MnrSjpQi7mT1pUbqehTxLC/j9f2GrSGiILldmaJJB1bSg48xO8eilu65KtHuchHj/Ykb9zZrD0oRdzJ60o6UIu5k9aVKpzXIvHtbDx4VPU8i5IrAHfzzeQyf2qDU/orVGztTmGBFYcGI2m9pskeioHpQi7mT1pR0oRdzJ60qd3UZMu16EuNT1HWilOy5SLZyQ6vHu3EgEHyeDvzXlUdOS5Exx2Hkrqa629SU0hqja3Ehkkjyx4kMwzjtAOM1rfMGy7s+8k+NZdIa7WVvK0Ukuy6Y2hzcpxkAjeqEcCKxQ8oGj2YL8oVSTgbayIPadQPvopTNngKcntOmnfnsh8wbLuz7yT40fMGy7s+8k+NTV3fRwxNK7YjVSzNvOFAzndknd2V92l0s0ayIdpHVWQ4IyrDIODv4Gm3LUz7lQ47tdEQXzBsu7PvJPjR8wbLuz7yT40xUU25akdzw/lrohd+YNl3Z95J8aPmDZd2feSfGmKim3LUdzw/lrohd+YNl3Z95J8aPmDZd2feSfGmKim3LUdzw/lrohd+YNl3Z95J8aPmDZd2feSfGmKim3LUdzw/lrohd+YNl3Z95J8aPmDZd2feSfGmKim3LUdzw/lrohd+YNl3Z95J8aPmDZd2feSfGpafS8Uc0cDNiSUMY1w3hBBlt4GBgdprcpty1J7lQX+NdELvzBsu7PvJPjR8wbLuz7yT40xUU25akdzw/lrohd+YNl3Z95J8aPmDZd2feSfGmKim3LUdzw/lrohd+YNl3Z95J8aPmDZd2feSfGmKim3LUdzw/lrohd+YNl3Z95J8aPmDZd2feSfGmKim3LUdzw/lrohd+YNl3Z95J8aPmDZd2feSfGmKim3LUdzw/lrohd+YNl3Z95J8aPmDZd2feSfGmKim3LUdzw/lrohd+YNl3Z95J8aPmDZd2feSfGmKim3LUdzw/lrohd+YNl3Z95J8aPmDZd2feSfGmKim3LUdzw/lrohd+YNl3Z95J8aPmDZd2feSfGmKim3LUdzw/lrohd+YNl3Z95J8aPmDZd2feSfGpy7u1hjaRzsoilnOCcKoyTgbzuHVX1bzrIiupyrKGU794YZBwd/A025ak9yw/HdroiKstT7SEkrECSMeES3qDEgUVM0VG03zLxoUoq0YroK2rv1npL9q1/lNTHdWiSoUkUOrDDKwBB9BpKtfln4T0h8l5j6Vtt89zndbtnY9Oc+SpSW20tINkyWcIPF41mdwP1Q5C589GjunHNO/JeiMGplwsNrdJI2YbW4uI1Zt4EUeGwe0KCR6KabaVXRWTBQqCmOGyRkY8mKX9IaFjs9E3EUeSBb3BZjvZmZHLMx6yTWjpy5ZNDQqhKmWO0iyOIEvNq2P8pI9NOJDipu65slptebBHKG5jyDg7yVB7C4GyPXU3HIGAIIIIBBByCDwIPXWta6LiihEKRqIwuzsYGMeUdflzxqC1KHNNd2w+hBcERDxUkVXCDyAk+uoyKNRabjyN2fXSyRVZrhMPtbONok7JKkhQNrAIIzjqre0XpmC7TbgkWRQcHZPA9hHEHz0ucmGjY0s+dCjbkkl22xvwsjKBnsAXh2k1lu4BBpiBowF+UQTiYDcGMWwyse1t5GeypsuBeUI3cVyv8AkMGktKw2qbc0ixrwyxxk9g6yfIK1dFa0Wt2xWGZXYDJXeGx27LAEjy0t32l7caWkNztEW8UQtwIpJAHlyzvhFOGxsjJ9FYNb9YrWaJZYOcNzC6PAfk84O5htIWKDwShbIJxTZJVK9lZ58+Q+XFwsal3YKqjLMxAAHaSeFRFlrrYzSCOO4QsxwoO0No9ilgA3oqI12vovlFnFPnmC0ksqhGbaMSjm1ZVBJXabJGMbhXum9YdH3Vu8L7ZBUhP8NceC2PBZfxe4g4okRGnkm089Bqvr6OCNpJWCIoyzHgB6PPUXe662MLlJLhAwxtDwjs58YqCFPnxUBpW9km1eZ5c84bddvIIJZWUEkHtIz6aadDaIigtkiVRsbA2hgeESPCLeMSck57aWSI2IxV5atH2dJQGSIbaF5VZoMYO0qgFirDqwR117eaaggfZlkVDsM/hHHgKQC2Tuxkj11B6WiCaU0eqgKojuwoAAAAjTAAHAVr6b0dHPpm1EihgtvK4BGQWV1AyOvBOfOBSwUE7X0b9SXsNc7KeQRxzoXb6IO0u1+ztABvRUyTjeagtd9HpNYT7QGUieSM9atGpZSp6jkdVRest68mioASQ1z8kjcjjibY2/WMj00tcKCla2tiUGvVgX2PlMec4zk7OeznMbP31LWekI5trm2DbDsj46nXivozXyujIhDzPNrzWzs7GBs7PZilvk2tBDBcRjeEvLhB5l2APuFRlYi0XFtDdUNca42UahmnQAllXiSShIbCgbRwRjOKmaTeTXRsawyzbI5yS4nBbr2VkYBQeocT5zRERjHZbYxWesFtNEZo5o2jX6bbQAXHjZxs+mtSy11sZ5BHHcIWbcoO0No9ilgA3oqE1ylgjurWKVcQu8s84WMtzjRqoTbVFJYbTAnI/NGay6c1h0fdW7wvtkFSE/w1x4LY8FlPN+CQcVNjRU00nZ5/z+cBvklCgsxAABJJIAAHEkngKgRr9o/OPlKccZ8LZ9vGz99Q96Li90LCSjO/4hp494aRY3HOLg8SQucddSK68aOKbDuIxjBSWKRAB4pDLs0sQqf0v9hkilV1DKQykZBBBBHaCONQ11rvYxOUe4jDA4biQp7GYAqD5zWrrZfrb6Kke2KquwiRGPGyokZUymzu3BiRisGjtY9G28IhjDiMLs4+S3G/dvLfi95PXmiREad1ezY1RSq6hlIZSAVIIIIPAgjiKhrzXaxhco9wm0u5gAzbJ7CVBAPnqN1DmXauoog3ydZQ1vtI64WVcsihwDshw27y1ntNZNG2gMMLABCQRFFK4B68sikE+mlhu7NqzZPaP0lFcoJIXWRD+cpBGezyHyVrXmsdtCZBJMiGLY5wE4wZASo8pIB3DPClzVe+ik0pdfJ8iN4YXYbDp+MDMpbZYA7xjfjfWTRWjEk0zeysAWiW2EefzS8e9h5cJjPlPbSxLppN30v6E9onWW1uyVglV2Xey7wwHbssAceXFatzrzYRuUa4TIOGxtMAewsoIHpNa2vR2Lc82Ass7w2/OADaCyyAHwuOMZ9dTlhoyKCIRRoqoBgKBux5e0nrJ40yK2glcj9Z7hZNG3LIwZWtpirKQQRzbbwRxrRsNcLO2t4I5Z0VxBDtL4TFfxa/S2Qdn01sad0bFbaNukhQIvM3DbI4ZZWJ82/qrNqho2OCyhVFA2okZzjezOoLFj1nJplYt8OxnqSdlexzoHidXRvospBB9Ir2lrV2EQaSvYYxsxlbeUKOCu4YMQOrOyDRUMznHZeR96uqfwlpL9q1x7pqaKKKNkSltO/wBiK1rH+Auv+nn/AJbVFX2iHutERJH+UWG3eLO7w4gjAHszjHppqopcmM9lK2txXj5Q7QJ+NLxSgeFA0cnOBvFChfC38CN1Z9ULGRVmnmQxvczGXYPFEwFRW/W2VyfPTBivaXJcla0ULXJ0uNHx53eHP/OkrzTC/wDi1j9ld/wx0zUUvncbfxOWt/zFLScx0fftcsrtbzxokzIpYxSRZCsyjfsFWxkdY9eyuvdvKypbB7l2YAiNGwoJGWd2AVQB2mmSjFLjaT4rMWtbLeSOW3u4kaT5OziVFGWaKVQGKjrKkA4r5flEsiv4tnlk/NiSOQyE+Lsldx89M9eYpcKSslJcBZ13kaTRM5KMjNEpKHBKklcqdnIJHkpjtvoL+yv7qyUUuVcsrCzppT+FbD9i7/gSvLxT+GYD1fJJ/wCNKZ6KXLbfpb1IvWkf4G5/6eb+W1Qt/ouSfREAiGZY47WWMdrRBG2fOQCPTTdWtpC85iJpNh32RnZRdpj+yvWaJiM2rJakCnKJaFOMnO4/Ic1Jzu14mzs8c7s8KwcmzOYLgyDZc3lwZF7GOwWHoOR6K2m5QrDY2hOGbqjUMZCfFEeNrPVvrLqXo+SK3Zpl2JJppZ3TxOdbIU+UKBny1PI0ktmDyt9yfpY5PFIs2zu/xFz/ADWpnoqLmKl8LQta2W8kctvdxI0nydnEqKMsYpVAYqOsqQDivl+UOyK/i2eWT82JI5DIT4uyV3Hz0z15ilyykrJSXAjNIaaaCBJWt5Wzs84iBWeMEZJIB8LHA7OajpNf9HspHO7ZI/JiKUuf1djZznz0y15imRCcea/MSdH6sSyaIlgK800ryyQxn/lZk5yND2bwM9ma3bTlBtlQC6LW84GJI3STO0OOzgEMCeBFNVGKm+pZ1FK+0vqQcWkHvrSYxxyQllkWAyDZLZTCuBxUZPXjhmobVzW+ytbWKCVvk8kSKkkbo4IdRhiML4WTk5HHNOteYqLkKStZrITNXtI/KdLTyBHVDbRCMupUsoc+HsneASTjPUM9db+g1/8AE9Ieazx7p6ZaKXJdS97Llb0IbW3RL3Vqyx451WSSHPDbiYMoPnxj01ow8oVoF/Hl4JQPDieOTbDdYAC+GOwjjTPXmKXKqStZoXdK6Qa50VcyGKSLaguNlXADFdltlio4ZGDg76k9Xx/hIPsYv4FqQopcOWVhY0Wp/C94f/4Wv+5XtM1FGyJS2gopdltNIzyOeejtYwxESrGsrMo4O7MQBnsA3V86L0pcw3fyS6ZJduNpIJUXY2ghAZXTJAYZByN1LFtjLJjJRSpprTF2NIpa22xh7fbJdciMiRgZDje24ABcgZYVj0pcX+jk+USTpdQoRz6GFY2VCQC0ZU78Zzg0sSqbyz4jfRUTrDp4WtsZUHOMxRYV8d5CAg82/PmBqO+QaUVec+Uwu43mHmAIz+oJNrbHYGPqpYqoXV27G1qfpOS4hkaVtorcToNyjwUchRuA4DrqdpS5M5+cs3fGztXFw2D1bT5wfNnFM93ciKN3bgiszeZQSfuFHxJqK02kZqKU9GrpC9iWf5Slssiho41gWTCtvXbdzknGM4xU7odLkIRctEzBvBaMMAy4G9lbOy2c7gSKNEShbmaOqGk5LiKVpW2itzcIu5RhUfCjcBwHXU7SnqTcpFa3DuwVVurssx4ABzkmt3V3SNxds07fi7Zhi2jKjbcd65O8A9Sjq++Wi04Zt8iQgt5xcSO0oaEqojj2ACrDG0S/E57K0tD6Skkvr2JmykRt+bGBu24yzbwMnJ7aLHSsj6RuICRzccUDIMDIL7e1v6+ArV1f+stI+e0/kmhNsnfRfobX4Sk/CnMbX4r5HzmzgfT57ZznGfo7sZxU5Sz/AOd/+w/+xWbTmlZzcR2lsUSR0eR5HUsEjUhfBTI2mLHrOKWIcbtJaDBRS9Fo/SMTqRdRTrtDbWSAIdnO8o0Z446iKYago1bmfAhXOcDPbgZ9dfdFFQVCiiigCiiigCiiigCiiigCiiigCiiigCiiigCiiigCiiigFHQ815pGP5Qtz8midn5mNIo2bYVioZ3kB8I4JwAK11s5YtL2wlnacm3uSCyRrsjKbsIBnPl7KXNa9Mz6GnMVpIViclwjBGVC5yQmVyBk8M1L6twtJeWlzLI8kssFxtFiuAFKgKiqoCgZPpJrS3M7nBpbWVmnbXgTh+ux/wBAf59bOvX1bdfYSfurGYh+GA3X8iI/+bNZ9c49rR9yD1wv+6q80Yf3R/0RGshxbaPY/RW6si/kGMZPpIpwqMfRUdzZLDKMo0SA794wFwQeoggEeaq2sNYLue8Fg9xJzRbYZgIxKV4YMmznJG7PHy1NrllDeLLlccuTeQNayFeBurkr5i+R91NMkYYEMMgggg9YPEUt6gWiw2zom5VuJwo7AHwB6hTBeWqyxtG2dl1KnZYqcEYOGG8GqviZ1f62L0Gqc9uNi1vZIoh9CN44pQo8VWbDbPkzWbQGlZ/lE1rclHeJY3SRFKh0csPCQk7LAjqNIGndbr3R85t4rhnRTsqZFjZwM+NsjPpzVg6o6MVIufLPJNOFaWRyCTjcqjAAVRvwAOurNWWZtUg4xvLO/AUNCavzaRS4hdzFbLc3RGz9KWVnOCf1E3HHWfNucNUdMtNG0UwC3FuebnHaR9GQfqsN49NYtR4gsM2Ou6uT63rBp2EQ6RtJo/BeUtDL2Om4jaHaCdxo88iJy25OPT+fU+tGfXF3/wBPa/7lfWr/ANZaR89p/JNfejogNK3TdZgtx6tuojXUvZXC3FvI0bz7KTABCrc3gKdllOGAOMjqpxyIS2ns6pfoyU/87/8AYf8A2K39N6urcukiyPDNHtCOSPGcNjKsrAhlOOBqH19hMIS7hdo5k/FZXZIZHOSrKykHBGR561tY2ljtIr2OaVJuZiDYK7D7S7R2omUrnJO8AcaBRb2Wn9DZ0t+ELGF5/lKXCxAs8bwKhKjjsuh3NjyU1284kRWHBlDDzEZ/1qrNVNLz6ZkMN3KxiHhMiBED7O/ZchdornqBFWsq4GBUSVitaOz8L4/Q9oooqpgFFFFAFFFFAFFFFAFFFFAFFFFAFFFFAFFFFAFFFFAFFFFAf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GB">
              <a:effectLst/>
            </a:endParaRPr>
          </a:p>
        </p:txBody>
      </p:sp>
      <p:pic>
        <p:nvPicPr>
          <p:cNvPr id="2054" name="Picture 6" descr="http://www.epsrc.ac.uk/SiteCollectionImages/epsrc-logos/master-hi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409" y="1270861"/>
            <a:ext cx="1828564" cy="106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epsrc.ac.uk/SiteCollectionImages/logos/HectorLogo%28HEC%29w200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28" y="5021943"/>
            <a:ext cx="943910" cy="105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 descr="ARCHER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661" y="5222504"/>
            <a:ext cx="2039191" cy="58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4578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833343" cy="5415867"/>
          </a:xfrm>
        </p:spPr>
        <p:txBody>
          <a:bodyPr/>
          <a:lstStyle/>
          <a:p>
            <a:r>
              <a:rPr lang="en-GB" dirty="0" smtClean="0"/>
              <a:t>Extended defects in oxides</a:t>
            </a:r>
          </a:p>
          <a:p>
            <a:pPr lvl="1"/>
            <a:r>
              <a:rPr lang="en-GB" sz="1800" dirty="0" smtClean="0"/>
              <a:t>Most oxides are polycrystalline </a:t>
            </a:r>
            <a:r>
              <a:rPr lang="en-GB" sz="1800" dirty="0" smtClean="0">
                <a:sym typeface="Symbol"/>
              </a:rPr>
              <a:t></a:t>
            </a:r>
            <a:r>
              <a:rPr lang="en-GB" sz="1800" dirty="0" smtClean="0"/>
              <a:t> </a:t>
            </a:r>
            <a:r>
              <a:rPr lang="en-GB" sz="1800" b="1" dirty="0" smtClean="0"/>
              <a:t>grain boundaries</a:t>
            </a:r>
          </a:p>
          <a:p>
            <a:pPr lvl="1"/>
            <a:r>
              <a:rPr lang="en-GB" sz="1800" dirty="0" smtClean="0"/>
              <a:t>Oxide films often contain </a:t>
            </a:r>
            <a:r>
              <a:rPr lang="en-GB" sz="1800" b="1" dirty="0" smtClean="0"/>
              <a:t>dislocations</a:t>
            </a:r>
            <a:r>
              <a:rPr lang="en-GB" sz="1800" dirty="0" smtClean="0"/>
              <a:t> </a:t>
            </a:r>
            <a:r>
              <a:rPr lang="en-GB" dirty="0"/>
              <a:t>(</a:t>
            </a:r>
            <a:r>
              <a:rPr lang="en-GB" sz="1800" dirty="0" smtClean="0"/>
              <a:t>lattice mismatch, non-equilibrium growth)</a:t>
            </a:r>
          </a:p>
          <a:p>
            <a:pPr lvl="1"/>
            <a:r>
              <a:rPr lang="en-GB" dirty="0" smtClean="0"/>
              <a:t>Modified structure and defect segregation affects many properties</a:t>
            </a:r>
          </a:p>
          <a:p>
            <a:endParaRPr lang="en-GB" sz="2000" dirty="0" smtClean="0"/>
          </a:p>
          <a:p>
            <a:r>
              <a:rPr lang="en-GB" sz="2000" dirty="0" smtClean="0"/>
              <a:t>Also affects electronic propertie</a:t>
            </a:r>
            <a:r>
              <a:rPr lang="en-GB" dirty="0" smtClean="0"/>
              <a:t>s</a:t>
            </a:r>
            <a:endParaRPr lang="en-GB" sz="2000" dirty="0" smtClean="0"/>
          </a:p>
          <a:p>
            <a:pPr lvl="1"/>
            <a:r>
              <a:rPr lang="en-GB" dirty="0" smtClean="0"/>
              <a:t>high-</a:t>
            </a:r>
            <a:r>
              <a:rPr lang="en-GB" dirty="0" err="1" smtClean="0"/>
              <a:t>T</a:t>
            </a:r>
            <a:r>
              <a:rPr lang="en-GB" baseline="-25000" dirty="0" err="1" smtClean="0"/>
              <a:t>c</a:t>
            </a:r>
            <a:r>
              <a:rPr lang="en-GB" dirty="0" smtClean="0"/>
              <a:t> </a:t>
            </a:r>
            <a:r>
              <a:rPr lang="en-GB" dirty="0"/>
              <a:t>superconductors, </a:t>
            </a:r>
            <a:r>
              <a:rPr lang="en-GB" dirty="0" smtClean="0"/>
              <a:t>solar cells, </a:t>
            </a:r>
            <a:r>
              <a:rPr lang="en-GB" dirty="0" err="1" smtClean="0"/>
              <a:t>electroceramics</a:t>
            </a:r>
            <a:r>
              <a:rPr lang="en-GB" dirty="0"/>
              <a:t>, ferroelectrics, magnetic oxides, conducting oxides, microwave dielectrics, </a:t>
            </a:r>
            <a:r>
              <a:rPr lang="en-GB" dirty="0" smtClean="0"/>
              <a:t>photo-catalysts…</a:t>
            </a:r>
            <a:endParaRPr lang="en-GB" sz="1800" dirty="0" smtClean="0"/>
          </a:p>
          <a:p>
            <a:pPr lvl="1"/>
            <a:r>
              <a:rPr lang="en-GB" dirty="0" smtClean="0"/>
              <a:t>Not well understood as difficult </a:t>
            </a:r>
            <a:r>
              <a:rPr lang="en-GB" dirty="0"/>
              <a:t>to probe electronic properties of </a:t>
            </a:r>
            <a:r>
              <a:rPr lang="en-GB" b="1" dirty="0"/>
              <a:t>buried</a:t>
            </a:r>
            <a:r>
              <a:rPr lang="en-GB" dirty="0"/>
              <a:t> </a:t>
            </a:r>
            <a:r>
              <a:rPr lang="en-GB" dirty="0" smtClean="0"/>
              <a:t>extended defects directly</a:t>
            </a: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6394571" y="4119677"/>
            <a:ext cx="2749429" cy="1664146"/>
            <a:chOff x="6293629" y="2988990"/>
            <a:chExt cx="2749429" cy="1664146"/>
          </a:xfrm>
        </p:grpSpPr>
        <p:pic>
          <p:nvPicPr>
            <p:cNvPr id="6148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26" t="42411" r="44947" b="22284"/>
            <a:stretch/>
          </p:blipFill>
          <p:spPr bwMode="auto">
            <a:xfrm>
              <a:off x="6293629" y="2988990"/>
              <a:ext cx="2685033" cy="16641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52" name="Rectangle 6151"/>
            <p:cNvSpPr/>
            <p:nvPr/>
          </p:nvSpPr>
          <p:spPr bwMode="auto">
            <a:xfrm>
              <a:off x="8309854" y="3229308"/>
              <a:ext cx="668808" cy="312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indent="-228600">
                <a:buClr>
                  <a:srgbClr val="009999"/>
                </a:buClr>
              </a:pPr>
              <a:endParaRPr lang="en-GB" smtClean="0"/>
            </a:p>
          </p:txBody>
        </p:sp>
        <p:sp>
          <p:nvSpPr>
            <p:cNvPr id="155" name="Rectangle 154"/>
            <p:cNvSpPr/>
            <p:nvPr/>
          </p:nvSpPr>
          <p:spPr bwMode="auto">
            <a:xfrm>
              <a:off x="8453870" y="3680342"/>
              <a:ext cx="432048" cy="312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indent="-228600">
                <a:buClr>
                  <a:srgbClr val="009999"/>
                </a:buClr>
              </a:pPr>
              <a:endParaRPr lang="en-GB" dirty="0" smtClean="0"/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8237846" y="4106946"/>
              <a:ext cx="648072" cy="3124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indent="-228600">
                <a:buClr>
                  <a:srgbClr val="009999"/>
                </a:buClr>
              </a:pPr>
              <a:endParaRPr lang="en-GB" smtClean="0"/>
            </a:p>
          </p:txBody>
        </p:sp>
        <p:sp>
          <p:nvSpPr>
            <p:cNvPr id="6153" name="TextBox 6152"/>
            <p:cNvSpPr txBox="1"/>
            <p:nvPr/>
          </p:nvSpPr>
          <p:spPr>
            <a:xfrm>
              <a:off x="8100392" y="3898988"/>
              <a:ext cx="942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200" dirty="0" smtClean="0">
                  <a:effectLst/>
                  <a:latin typeface="Arial"/>
                </a:rPr>
                <a:t>Misfit edge dislocation </a:t>
              </a:r>
              <a:endParaRPr lang="en-GB" sz="1200" dirty="0">
                <a:effectLst/>
                <a:latin typeface="Arial"/>
              </a:endParaRPr>
            </a:p>
          </p:txBody>
        </p:sp>
      </p:grp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0" y="6307584"/>
            <a:ext cx="724870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0" dirty="0" smtClean="0">
                <a:effectLst/>
                <a:latin typeface="Arial" charset="0"/>
              </a:rPr>
              <a:t>A. P. Sutton and R. W. </a:t>
            </a:r>
            <a:r>
              <a:rPr lang="en-US" sz="1200" kern="0" dirty="0" err="1" smtClean="0">
                <a:effectLst/>
                <a:latin typeface="Arial" charset="0"/>
              </a:rPr>
              <a:t>Balluffi</a:t>
            </a:r>
            <a:r>
              <a:rPr lang="en-US" sz="1200" kern="0" dirty="0" smtClean="0">
                <a:effectLst/>
                <a:latin typeface="Arial" charset="0"/>
              </a:rPr>
              <a:t>, Interfaces in Crystalline Materials (Oxford University Press, 1995) </a:t>
            </a:r>
          </a:p>
        </p:txBody>
      </p:sp>
      <p:pic>
        <p:nvPicPr>
          <p:cNvPr id="24" name="Picture 9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376" y="1326426"/>
            <a:ext cx="1941700" cy="1878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4"/>
          <p:cNvCxnSpPr>
            <a:stCxn id="26" idx="0"/>
          </p:cNvCxnSpPr>
          <p:nvPr/>
        </p:nvCxnSpPr>
        <p:spPr bwMode="auto">
          <a:xfrm flipV="1">
            <a:off x="6572645" y="2041771"/>
            <a:ext cx="829497" cy="683907"/>
          </a:xfrm>
          <a:prstGeom prst="straightConnector1">
            <a:avLst/>
          </a:prstGeom>
          <a:noFill/>
          <a:ln w="28575" cap="flat" cmpd="sng" algn="ctr">
            <a:solidFill>
              <a:srgbClr val="FF66CC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TextBox 25"/>
          <p:cNvSpPr txBox="1"/>
          <p:nvPr/>
        </p:nvSpPr>
        <p:spPr>
          <a:xfrm>
            <a:off x="6101312" y="2725678"/>
            <a:ext cx="942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200" dirty="0" smtClean="0">
                <a:effectLst/>
                <a:latin typeface="Arial"/>
              </a:rPr>
              <a:t>Grain boundary</a:t>
            </a:r>
            <a:endParaRPr lang="en-GB" sz="1200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45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636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0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gO-B-anion.png"/>
          <p:cNvPicPr>
            <a:picLocks noChangeAspect="1"/>
          </p:cNvPicPr>
          <p:nvPr/>
        </p:nvPicPr>
        <p:blipFill rotWithShape="1">
          <a:blip r:embed="rId2" cstate="print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4" t="28686" r="38818" b="44524"/>
          <a:stretch/>
        </p:blipFill>
        <p:spPr>
          <a:xfrm>
            <a:off x="14113" y="927620"/>
            <a:ext cx="9129887" cy="5662269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1889266" y="2431715"/>
            <a:ext cx="5286055" cy="1849999"/>
          </a:xfrm>
        </p:spPr>
        <p:txBody>
          <a:bodyPr/>
          <a:lstStyle/>
          <a:p>
            <a:pPr algn="ctr"/>
            <a:r>
              <a:rPr lang="en-GB" sz="4000" cap="small" dirty="0" err="1" smtClean="0"/>
              <a:t>Interdiffusion</a:t>
            </a:r>
            <a:r>
              <a:rPr lang="en-GB" sz="4000" cap="small" dirty="0"/>
              <a:t> in </a:t>
            </a:r>
            <a:r>
              <a:rPr lang="en-GB" sz="4000" cap="small" dirty="0" err="1"/>
              <a:t>Magnetoresistive</a:t>
            </a:r>
            <a:r>
              <a:rPr lang="en-GB" sz="4000" cap="small" dirty="0"/>
              <a:t> Tunnel Junctions </a:t>
            </a:r>
            <a:r>
              <a:rPr lang="en-GB" sz="4000" dirty="0" smtClean="0"/>
              <a:t>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95437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0" y="6178763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 smtClean="0">
                <a:effectLst/>
                <a:latin typeface="Arial"/>
              </a:rPr>
              <a:t>Z. </a:t>
            </a:r>
            <a:r>
              <a:rPr lang="en-US" sz="1400" kern="0" dirty="0">
                <a:effectLst/>
                <a:latin typeface="Arial"/>
              </a:rPr>
              <a:t>Wang, M. Saito, K. P. McKenna, S. </a:t>
            </a:r>
            <a:r>
              <a:rPr lang="en-US" sz="1400" kern="0" dirty="0" err="1">
                <a:effectLst/>
                <a:latin typeface="Arial"/>
              </a:rPr>
              <a:t>Fukami</a:t>
            </a:r>
            <a:r>
              <a:rPr lang="en-US" sz="1400" kern="0" dirty="0">
                <a:effectLst/>
                <a:latin typeface="Arial"/>
              </a:rPr>
              <a:t>, H. Sato, S. Ikeda, H. </a:t>
            </a:r>
            <a:r>
              <a:rPr lang="en-US" sz="1400" kern="0" dirty="0" err="1">
                <a:effectLst/>
                <a:latin typeface="Arial"/>
              </a:rPr>
              <a:t>Ohno</a:t>
            </a:r>
            <a:r>
              <a:rPr lang="en-US" sz="1400" kern="0" dirty="0">
                <a:effectLst/>
                <a:latin typeface="Arial"/>
              </a:rPr>
              <a:t> and Y. </a:t>
            </a:r>
            <a:r>
              <a:rPr lang="en-US" sz="1400" kern="0" dirty="0" err="1">
                <a:effectLst/>
                <a:latin typeface="Arial"/>
              </a:rPr>
              <a:t>Ikuhara</a:t>
            </a:r>
            <a:endParaRPr lang="en-US" sz="1400" kern="0" dirty="0">
              <a:effectLst/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>
                <a:effectLst/>
                <a:latin typeface="Arial"/>
              </a:rPr>
              <a:t>Nano Letters </a:t>
            </a:r>
            <a:r>
              <a:rPr lang="en-US" sz="1400" b="1" kern="0" dirty="0">
                <a:effectLst/>
                <a:latin typeface="Arial"/>
              </a:rPr>
              <a:t>16</a:t>
            </a:r>
            <a:r>
              <a:rPr lang="en-US" sz="1400" kern="0" dirty="0">
                <a:effectLst/>
                <a:latin typeface="Arial"/>
              </a:rPr>
              <a:t>, 1530 (2016)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494811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err="1"/>
              <a:t>CoFeB</a:t>
            </a:r>
            <a:r>
              <a:rPr lang="en-GB" dirty="0"/>
              <a:t>/</a:t>
            </a:r>
            <a:r>
              <a:rPr lang="en-GB" dirty="0" err="1" smtClean="0"/>
              <a:t>MgO</a:t>
            </a:r>
            <a:r>
              <a:rPr lang="en-GB" dirty="0" smtClean="0"/>
              <a:t> tunnel junctions</a:t>
            </a:r>
          </a:p>
          <a:p>
            <a:pPr lvl="1"/>
            <a:r>
              <a:rPr lang="en-GB" dirty="0" smtClean="0"/>
              <a:t>Large change in resistance on application of magnetic field </a:t>
            </a:r>
          </a:p>
          <a:p>
            <a:pPr lvl="1"/>
            <a:r>
              <a:rPr lang="en-GB" dirty="0" smtClean="0"/>
              <a:t>Due to spin-dependent tunnelling through thin </a:t>
            </a:r>
            <a:r>
              <a:rPr lang="en-GB" dirty="0" err="1" smtClean="0"/>
              <a:t>MgO</a:t>
            </a:r>
            <a:r>
              <a:rPr lang="en-GB" dirty="0" smtClean="0"/>
              <a:t> barrier </a:t>
            </a:r>
            <a:endParaRPr lang="en-GB" dirty="0"/>
          </a:p>
          <a:p>
            <a:pPr lvl="1"/>
            <a:r>
              <a:rPr lang="en-GB" dirty="0" smtClean="0"/>
              <a:t>Applications in hard disk read heads and STT-RAM</a:t>
            </a:r>
          </a:p>
          <a:p>
            <a:pPr lvl="1"/>
            <a:r>
              <a:rPr lang="en-GB" dirty="0" smtClean="0"/>
              <a:t>Interaction of Co, Fe and B with </a:t>
            </a:r>
            <a:r>
              <a:rPr lang="en-GB" dirty="0" err="1" smtClean="0"/>
              <a:t>MgO</a:t>
            </a:r>
            <a:r>
              <a:rPr lang="en-GB" dirty="0" smtClean="0"/>
              <a:t> – is there any </a:t>
            </a:r>
            <a:r>
              <a:rPr lang="en-GB" dirty="0" err="1" smtClean="0"/>
              <a:t>interdiffusion</a:t>
            </a:r>
            <a:r>
              <a:rPr lang="en-GB" dirty="0" smtClean="0"/>
              <a:t>?</a:t>
            </a:r>
          </a:p>
          <a:p>
            <a:pPr lvl="1"/>
            <a:r>
              <a:rPr lang="en-GB" dirty="0" smtClean="0"/>
              <a:t>Effect on electronic properties?</a:t>
            </a:r>
          </a:p>
          <a:p>
            <a:pPr lvl="1">
              <a:spcBef>
                <a:spcPts val="648"/>
              </a:spcBef>
            </a:pPr>
            <a:endParaRPr lang="en-GB" dirty="0"/>
          </a:p>
          <a:p>
            <a:pPr lvl="1"/>
            <a:endParaRPr lang="en-GB" sz="1400" dirty="0"/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err="1" smtClean="0"/>
              <a:t>Magnetoresistive</a:t>
            </a:r>
            <a:r>
              <a:rPr lang="en-GB" dirty="0" smtClean="0"/>
              <a:t> tunnel junctions</a:t>
            </a:r>
            <a:endParaRPr lang="en-GB" dirty="0"/>
          </a:p>
        </p:txBody>
      </p:sp>
      <p:pic>
        <p:nvPicPr>
          <p:cNvPr id="2" name="Picture 1" descr="nmat3171-f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84"/>
          <a:stretch/>
        </p:blipFill>
        <p:spPr>
          <a:xfrm>
            <a:off x="5237238" y="1209522"/>
            <a:ext cx="3426258" cy="524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43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494811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DFT investigation of defects in </a:t>
            </a:r>
            <a:r>
              <a:rPr lang="en-GB" dirty="0" err="1" smtClean="0"/>
              <a:t>MgO</a:t>
            </a:r>
            <a:endParaRPr lang="en-GB" dirty="0" smtClean="0"/>
          </a:p>
          <a:p>
            <a:pPr lvl="1"/>
            <a:r>
              <a:rPr lang="en-GB" dirty="0"/>
              <a:t>DFT PAW (VASP</a:t>
            </a:r>
            <a:r>
              <a:rPr lang="en-GB" dirty="0" smtClean="0"/>
              <a:t>), PBE functional</a:t>
            </a:r>
            <a:endParaRPr lang="en-GB" dirty="0"/>
          </a:p>
          <a:p>
            <a:pPr lvl="1"/>
            <a:r>
              <a:rPr lang="en-GB" dirty="0" err="1"/>
              <a:t>E</a:t>
            </a:r>
            <a:r>
              <a:rPr lang="en-GB" baseline="-25000" dirty="0" err="1"/>
              <a:t>cut</a:t>
            </a:r>
            <a:r>
              <a:rPr lang="en-GB" dirty="0"/>
              <a:t>=400 </a:t>
            </a:r>
            <a:r>
              <a:rPr lang="en-GB" dirty="0" err="1"/>
              <a:t>eV</a:t>
            </a:r>
            <a:r>
              <a:rPr lang="en-GB" dirty="0"/>
              <a:t>, k=</a:t>
            </a:r>
            <a:r>
              <a:rPr lang="en-GB" dirty="0" smtClean="0"/>
              <a:t>9x9x9</a:t>
            </a:r>
          </a:p>
          <a:p>
            <a:pPr lvl="1"/>
            <a:r>
              <a:rPr lang="en-GB" dirty="0" smtClean="0"/>
              <a:t>Consider B, Co and Fe </a:t>
            </a:r>
            <a:r>
              <a:rPr lang="en-GB" dirty="0"/>
              <a:t>incorporation into interstitial, anion and </a:t>
            </a:r>
            <a:r>
              <a:rPr lang="en-GB" dirty="0" err="1"/>
              <a:t>cation</a:t>
            </a:r>
            <a:r>
              <a:rPr lang="en-GB" dirty="0"/>
              <a:t> sites of </a:t>
            </a:r>
            <a:r>
              <a:rPr lang="en-GB" dirty="0" err="1" smtClean="0"/>
              <a:t>MgO</a:t>
            </a:r>
            <a:r>
              <a:rPr lang="en-GB" dirty="0" smtClean="0"/>
              <a:t> and also Ta</a:t>
            </a:r>
          </a:p>
          <a:p>
            <a:pPr lvl="1"/>
            <a:r>
              <a:rPr lang="en-GB" dirty="0" smtClean="0"/>
              <a:t>Consider incorporation of ions in all possible charge states</a:t>
            </a:r>
            <a:endParaRPr lang="en-GB" dirty="0"/>
          </a:p>
          <a:p>
            <a:pPr lvl="1"/>
            <a:r>
              <a:rPr lang="en-GB" dirty="0"/>
              <a:t>Formation energies calculated: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marL="95250" lvl="1" indent="0">
              <a:buNone/>
            </a:pPr>
            <a:endParaRPr lang="en-GB" dirty="0"/>
          </a:p>
          <a:p>
            <a:pPr lvl="1"/>
            <a:endParaRPr lang="en-GB" dirty="0" smtClean="0"/>
          </a:p>
          <a:p>
            <a:pPr lvl="1"/>
            <a:endParaRPr lang="en-GB" dirty="0"/>
          </a:p>
          <a:p>
            <a:pPr lvl="1"/>
            <a:r>
              <a:rPr lang="en-GB" dirty="0"/>
              <a:t>Co</a:t>
            </a:r>
            <a:r>
              <a:rPr lang="en-GB" baseline="-25000" dirty="0"/>
              <a:t>20</a:t>
            </a:r>
            <a:r>
              <a:rPr lang="en-GB" dirty="0"/>
              <a:t>Fe</a:t>
            </a:r>
            <a:r>
              <a:rPr lang="en-GB" baseline="-25000" dirty="0"/>
              <a:t>60</a:t>
            </a:r>
            <a:r>
              <a:rPr lang="en-GB" dirty="0"/>
              <a:t>B</a:t>
            </a:r>
            <a:r>
              <a:rPr lang="en-GB" baseline="-25000" dirty="0"/>
              <a:t>20</a:t>
            </a:r>
            <a:r>
              <a:rPr lang="en-GB" dirty="0"/>
              <a:t> used to define B, Fe and Co chemical potential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120736"/>
              </p:ext>
            </p:extLst>
          </p:nvPr>
        </p:nvGraphicFramePr>
        <p:xfrm>
          <a:off x="856214" y="4291642"/>
          <a:ext cx="4332643" cy="6210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7" name="Equation" r:id="rId4" imgW="2590800" imgH="368300" progId="Equation.3">
                  <p:embed/>
                </p:oleObj>
              </mc:Choice>
              <mc:Fallback>
                <p:oleObj name="Equation" r:id="rId4" imgW="2590800" imgH="368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56214" y="4291642"/>
                        <a:ext cx="4332643" cy="6210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 descr="MgO-B-anion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48" t="18511" r="33334" b="16701"/>
          <a:stretch/>
        </p:blipFill>
        <p:spPr>
          <a:xfrm>
            <a:off x="5770497" y="1910435"/>
            <a:ext cx="3131598" cy="3096994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3695911" y="4369561"/>
            <a:ext cx="360000" cy="360000"/>
          </a:xfrm>
          <a:prstGeom prst="ellipse">
            <a:avLst/>
          </a:prstGeom>
          <a:noFill/>
          <a:ln w="28575" cap="flat" cmpd="sng" algn="ctr">
            <a:solidFill>
              <a:srgbClr val="12B2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US" smtClean="0"/>
          </a:p>
        </p:txBody>
      </p:sp>
      <p:sp>
        <p:nvSpPr>
          <p:cNvPr id="9" name="Oval 8"/>
          <p:cNvSpPr/>
          <p:nvPr/>
        </p:nvSpPr>
        <p:spPr bwMode="auto">
          <a:xfrm>
            <a:off x="4866188" y="4353538"/>
            <a:ext cx="360000" cy="360000"/>
          </a:xfrm>
          <a:prstGeom prst="ellipse">
            <a:avLst/>
          </a:prstGeom>
          <a:noFill/>
          <a:ln w="28575" cap="flat" cmpd="sng" algn="ctr">
            <a:solidFill>
              <a:srgbClr val="12B2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US" smtClean="0"/>
          </a:p>
        </p:txBody>
      </p:sp>
      <p:sp>
        <p:nvSpPr>
          <p:cNvPr id="10" name="Rectangle 9"/>
          <p:cNvSpPr/>
          <p:nvPr/>
        </p:nvSpPr>
        <p:spPr>
          <a:xfrm>
            <a:off x="2257777" y="5187503"/>
            <a:ext cx="24420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009999"/>
              </a:buClr>
              <a:buFont typeface="Wingdings" pitchFamily="2" charset="2"/>
              <a:buNone/>
            </a:pPr>
            <a:r>
              <a:rPr lang="en-US" baseline="30000" dirty="0" smtClean="0">
                <a:effectLst/>
              </a:rPr>
              <a:t>Chemical potential – determined by electrode and O partial pressure</a:t>
            </a:r>
            <a:endParaRPr lang="en-US" dirty="0">
              <a:effectLst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49988" y="5098014"/>
            <a:ext cx="27938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Clr>
                <a:srgbClr val="009999"/>
              </a:buClr>
              <a:buFont typeface="Wingdings" pitchFamily="2" charset="2"/>
              <a:buNone/>
            </a:pPr>
            <a:r>
              <a:rPr lang="en-US" baseline="30000" dirty="0" smtClean="0">
                <a:effectLst/>
              </a:rPr>
              <a:t>Fermi energy – determined by electrode band offset/applied voltage</a:t>
            </a:r>
            <a:endParaRPr lang="en-US" dirty="0">
              <a:effectLst/>
            </a:endParaRPr>
          </a:p>
        </p:txBody>
      </p:sp>
      <p:cxnSp>
        <p:nvCxnSpPr>
          <p:cNvPr id="5" name="Straight Connector 4"/>
          <p:cNvCxnSpPr>
            <a:stCxn id="3" idx="4"/>
          </p:cNvCxnSpPr>
          <p:nvPr/>
        </p:nvCxnSpPr>
        <p:spPr bwMode="auto">
          <a:xfrm flipH="1">
            <a:off x="3527778" y="4729561"/>
            <a:ext cx="348133" cy="477440"/>
          </a:xfrm>
          <a:prstGeom prst="line">
            <a:avLst/>
          </a:prstGeom>
          <a:noFill/>
          <a:ln w="9525" cap="flat" cmpd="sng" algn="ctr">
            <a:solidFill>
              <a:srgbClr val="12B2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9" idx="4"/>
            <a:endCxn id="11" idx="0"/>
          </p:cNvCxnSpPr>
          <p:nvPr/>
        </p:nvCxnSpPr>
        <p:spPr bwMode="auto">
          <a:xfrm>
            <a:off x="5046188" y="4713538"/>
            <a:ext cx="1300722" cy="384476"/>
          </a:xfrm>
          <a:prstGeom prst="line">
            <a:avLst/>
          </a:prstGeom>
          <a:noFill/>
          <a:ln w="9525" cap="flat" cmpd="sng" algn="ctr">
            <a:solidFill>
              <a:srgbClr val="12B21A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03191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6-01-26 at 13.05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3" b="49589"/>
          <a:stretch/>
        </p:blipFill>
        <p:spPr>
          <a:xfrm>
            <a:off x="0" y="1382887"/>
            <a:ext cx="6547344" cy="4501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 defect formation energies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5975048" y="2057236"/>
            <a:ext cx="2951238" cy="308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800" dirty="0">
                <a:effectLst/>
                <a:latin typeface="Arial"/>
              </a:rPr>
              <a:t>B most favourable in </a:t>
            </a:r>
            <a:r>
              <a:rPr lang="en-GB" sz="1800" dirty="0" err="1">
                <a:effectLst/>
                <a:latin typeface="Arial"/>
              </a:rPr>
              <a:t>fcc</a:t>
            </a:r>
            <a:r>
              <a:rPr lang="en-GB" sz="1800" dirty="0">
                <a:effectLst/>
                <a:latin typeface="Arial"/>
              </a:rPr>
              <a:t> Ta interstitial </a:t>
            </a:r>
            <a:r>
              <a:rPr lang="en-GB" sz="1800" dirty="0" smtClean="0">
                <a:effectLst/>
                <a:latin typeface="Arial"/>
              </a:rPr>
              <a:t>site</a:t>
            </a:r>
          </a:p>
          <a:p>
            <a:pPr>
              <a:buClr>
                <a:srgbClr val="009999"/>
              </a:buClr>
              <a:buFont typeface="Wingdings" pitchFamily="2" charset="2"/>
              <a:buNone/>
            </a:pPr>
            <a:endParaRPr lang="en-GB" sz="1800" dirty="0">
              <a:effectLst/>
              <a:latin typeface="Arial"/>
            </a:endParaRPr>
          </a:p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800" dirty="0">
                <a:effectLst/>
                <a:latin typeface="Arial"/>
              </a:rPr>
              <a:t>If oxygen poor then B incorporation in </a:t>
            </a:r>
            <a:r>
              <a:rPr lang="en-GB" sz="1800" dirty="0" err="1">
                <a:effectLst/>
                <a:latin typeface="Arial"/>
              </a:rPr>
              <a:t>MgO</a:t>
            </a:r>
            <a:r>
              <a:rPr lang="en-GB" sz="1800" dirty="0">
                <a:effectLst/>
                <a:latin typeface="Arial"/>
              </a:rPr>
              <a:t> </a:t>
            </a:r>
            <a:r>
              <a:rPr lang="en-GB" sz="1800" dirty="0" smtClean="0">
                <a:effectLst/>
                <a:latin typeface="Arial"/>
              </a:rPr>
              <a:t>difficult</a:t>
            </a:r>
          </a:p>
          <a:p>
            <a:pPr>
              <a:buClr>
                <a:srgbClr val="009999"/>
              </a:buClr>
              <a:buFont typeface="Wingdings" pitchFamily="2" charset="2"/>
              <a:buNone/>
            </a:pPr>
            <a:endParaRPr lang="en-GB" sz="1800" dirty="0">
              <a:effectLst/>
              <a:latin typeface="Arial"/>
            </a:endParaRPr>
          </a:p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800" dirty="0">
                <a:effectLst/>
                <a:latin typeface="Arial"/>
              </a:rPr>
              <a:t>If oxygen rich can incorporate as 3+ or 1+ ion in </a:t>
            </a:r>
            <a:r>
              <a:rPr lang="en-GB" sz="1800" dirty="0" err="1">
                <a:effectLst/>
                <a:latin typeface="Arial"/>
              </a:rPr>
              <a:t>cation</a:t>
            </a:r>
            <a:r>
              <a:rPr lang="en-GB" sz="1800" dirty="0">
                <a:effectLst/>
                <a:latin typeface="Arial"/>
              </a:rPr>
              <a:t> </a:t>
            </a:r>
            <a:r>
              <a:rPr lang="en-GB" sz="1800" dirty="0" smtClean="0">
                <a:effectLst/>
                <a:latin typeface="Arial"/>
              </a:rPr>
              <a:t>site</a:t>
            </a:r>
            <a:endParaRPr lang="en-GB" sz="1800" dirty="0">
              <a:effectLst/>
              <a:latin typeface="Arial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0" y="6178763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 smtClean="0">
                <a:effectLst/>
                <a:latin typeface="Arial"/>
              </a:rPr>
              <a:t>Z. </a:t>
            </a:r>
            <a:r>
              <a:rPr lang="en-US" sz="1400" kern="0" dirty="0">
                <a:effectLst/>
                <a:latin typeface="Arial"/>
              </a:rPr>
              <a:t>Wang, M. Saito, K. P. McKenna, S. </a:t>
            </a:r>
            <a:r>
              <a:rPr lang="en-US" sz="1400" kern="0" dirty="0" err="1">
                <a:effectLst/>
                <a:latin typeface="Arial"/>
              </a:rPr>
              <a:t>Fukami</a:t>
            </a:r>
            <a:r>
              <a:rPr lang="en-US" sz="1400" kern="0" dirty="0">
                <a:effectLst/>
                <a:latin typeface="Arial"/>
              </a:rPr>
              <a:t>, H. Sato, S. Ikeda, H. </a:t>
            </a:r>
            <a:r>
              <a:rPr lang="en-US" sz="1400" kern="0" dirty="0" err="1">
                <a:effectLst/>
                <a:latin typeface="Arial"/>
              </a:rPr>
              <a:t>Ohno</a:t>
            </a:r>
            <a:r>
              <a:rPr lang="en-US" sz="1400" kern="0" dirty="0">
                <a:effectLst/>
                <a:latin typeface="Arial"/>
              </a:rPr>
              <a:t> and Y. </a:t>
            </a:r>
            <a:r>
              <a:rPr lang="en-US" sz="1400" kern="0" dirty="0" err="1">
                <a:effectLst/>
                <a:latin typeface="Arial"/>
              </a:rPr>
              <a:t>Ikuhara</a:t>
            </a:r>
            <a:endParaRPr lang="en-US" sz="1400" kern="0" dirty="0">
              <a:effectLst/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>
                <a:effectLst/>
                <a:latin typeface="Arial"/>
              </a:rPr>
              <a:t>Nano Letters </a:t>
            </a:r>
            <a:r>
              <a:rPr lang="en-US" sz="1400" b="1" kern="0" dirty="0">
                <a:effectLst/>
                <a:latin typeface="Arial"/>
              </a:rPr>
              <a:t>16</a:t>
            </a:r>
            <a:r>
              <a:rPr lang="en-US" sz="1400" kern="0" dirty="0">
                <a:effectLst/>
                <a:latin typeface="Arial"/>
              </a:rPr>
              <a:t>, 1530 (2016)</a:t>
            </a:r>
          </a:p>
        </p:txBody>
      </p:sp>
    </p:spTree>
    <p:extLst>
      <p:ext uri="{BB962C8B-B14F-4D97-AF65-F5344CB8AC3E}">
        <p14:creationId xmlns:p14="http://schemas.microsoft.com/office/powerpoint/2010/main" val="2342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6-01-26 at 13.04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44" y="1032253"/>
            <a:ext cx="8325556" cy="373730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smtClean="0"/>
              <a:t>EELS mapping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28222" y="1835490"/>
            <a:ext cx="11309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800" dirty="0" smtClean="0">
                <a:effectLst/>
                <a:latin typeface="Arial"/>
              </a:rPr>
              <a:t>As grown</a:t>
            </a:r>
            <a:endParaRPr lang="en-GB" sz="1800" dirty="0">
              <a:effectLst/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556" y="3441335"/>
            <a:ext cx="1240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GB" sz="1800" dirty="0" smtClean="0">
                <a:effectLst/>
                <a:latin typeface="Arial"/>
              </a:rPr>
              <a:t>Annealed</a:t>
            </a:r>
            <a:endParaRPr lang="en-GB" sz="1800" dirty="0">
              <a:effectLst/>
              <a:latin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57955" y="5258846"/>
            <a:ext cx="7453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buClr>
                <a:srgbClr val="009999"/>
              </a:buClr>
              <a:buFont typeface="Wingdings" pitchFamily="2" charset="2"/>
              <a:buNone/>
            </a:pPr>
            <a:r>
              <a:rPr lang="en-GB" sz="2400" dirty="0" smtClean="0">
                <a:effectLst/>
                <a:latin typeface="Arial"/>
              </a:rPr>
              <a:t>Boron diffuses into Ta. No evidence for B in </a:t>
            </a:r>
            <a:r>
              <a:rPr lang="en-GB" sz="2400" dirty="0" err="1" smtClean="0">
                <a:effectLst/>
                <a:latin typeface="Arial"/>
              </a:rPr>
              <a:t>MgO</a:t>
            </a:r>
            <a:r>
              <a:rPr lang="en-GB" sz="2400" dirty="0" smtClean="0">
                <a:effectLst/>
                <a:latin typeface="Arial"/>
              </a:rPr>
              <a:t>.</a:t>
            </a:r>
            <a:endParaRPr lang="en-GB" sz="2400" dirty="0">
              <a:effectLst/>
              <a:latin typeface="Arial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0" y="6178763"/>
            <a:ext cx="6840537" cy="385529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 smtClean="0">
                <a:effectLst/>
                <a:latin typeface="Arial"/>
              </a:rPr>
              <a:t>Z. </a:t>
            </a:r>
            <a:r>
              <a:rPr lang="en-US" sz="1400" kern="0" dirty="0">
                <a:effectLst/>
                <a:latin typeface="Arial"/>
              </a:rPr>
              <a:t>Wang, M. Saito, K. P. McKenna, S. </a:t>
            </a:r>
            <a:r>
              <a:rPr lang="en-US" sz="1400" kern="0" dirty="0" err="1">
                <a:effectLst/>
                <a:latin typeface="Arial"/>
              </a:rPr>
              <a:t>Fukami</a:t>
            </a:r>
            <a:r>
              <a:rPr lang="en-US" sz="1400" kern="0" dirty="0">
                <a:effectLst/>
                <a:latin typeface="Arial"/>
              </a:rPr>
              <a:t>, H. Sato, S. Ikeda, H. </a:t>
            </a:r>
            <a:r>
              <a:rPr lang="en-US" sz="1400" kern="0" dirty="0" err="1">
                <a:effectLst/>
                <a:latin typeface="Arial"/>
              </a:rPr>
              <a:t>Ohno</a:t>
            </a:r>
            <a:r>
              <a:rPr lang="en-US" sz="1400" kern="0" dirty="0">
                <a:effectLst/>
                <a:latin typeface="Arial"/>
              </a:rPr>
              <a:t> and Y. </a:t>
            </a:r>
            <a:r>
              <a:rPr lang="en-US" sz="1400" kern="0" dirty="0" err="1">
                <a:effectLst/>
                <a:latin typeface="Arial"/>
              </a:rPr>
              <a:t>Ikuhara</a:t>
            </a:r>
            <a:endParaRPr lang="en-US" sz="1400" kern="0" dirty="0">
              <a:effectLst/>
              <a:latin typeface="Arial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US" sz="1400" kern="0" dirty="0">
                <a:effectLst/>
                <a:latin typeface="Arial"/>
              </a:rPr>
              <a:t>Nano Letters </a:t>
            </a:r>
            <a:r>
              <a:rPr lang="en-US" sz="1400" b="1" kern="0" dirty="0">
                <a:effectLst/>
                <a:latin typeface="Arial"/>
              </a:rPr>
              <a:t>16</a:t>
            </a:r>
            <a:r>
              <a:rPr lang="en-US" sz="1400" kern="0" dirty="0">
                <a:effectLst/>
                <a:latin typeface="Arial"/>
              </a:rPr>
              <a:t>, 1530 (2016)</a:t>
            </a:r>
          </a:p>
        </p:txBody>
      </p:sp>
    </p:spTree>
    <p:extLst>
      <p:ext uri="{BB962C8B-B14F-4D97-AF65-F5344CB8AC3E}">
        <p14:creationId xmlns:p14="http://schemas.microsoft.com/office/powerpoint/2010/main" val="161893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0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40213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83568" y="1484787"/>
            <a:ext cx="7772400" cy="1500187"/>
          </a:xfrm>
        </p:spPr>
        <p:txBody>
          <a:bodyPr/>
          <a:lstStyle/>
          <a:p>
            <a:pPr algn="ctr"/>
            <a:r>
              <a:rPr lang="en-GB" sz="2800" b="1" dirty="0" smtClean="0"/>
              <a:t>Additional slides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45514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 smtClean="0"/>
              <a:t>Outline</a:t>
            </a:r>
            <a:endParaRPr lang="en-GB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9592" y="1327490"/>
            <a:ext cx="7477864" cy="3556907"/>
          </a:xfrm>
        </p:spPr>
        <p:txBody>
          <a:bodyPr/>
          <a:lstStyle/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400" dirty="0" smtClean="0"/>
              <a:t>Methods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400" dirty="0" smtClean="0"/>
              <a:t>Grain boundary controlled electron mobility in TiO</a:t>
            </a:r>
            <a:r>
              <a:rPr lang="en-GB" sz="2400" baseline="-25000" dirty="0" smtClean="0"/>
              <a:t>2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400" dirty="0" err="1" smtClean="0"/>
              <a:t>Antiphase</a:t>
            </a:r>
            <a:r>
              <a:rPr lang="en-GB" sz="2400" dirty="0" smtClean="0"/>
              <a:t> boundary defects in Fe</a:t>
            </a:r>
            <a:r>
              <a:rPr lang="en-GB" sz="2400" baseline="-25000" dirty="0" smtClean="0"/>
              <a:t>3</a:t>
            </a:r>
            <a:r>
              <a:rPr lang="en-GB" sz="2400" dirty="0" smtClean="0"/>
              <a:t>O</a:t>
            </a:r>
            <a:r>
              <a:rPr lang="en-GB" sz="2400" baseline="-25000" dirty="0" smtClean="0"/>
              <a:t>4</a:t>
            </a:r>
          </a:p>
          <a:p>
            <a:pPr marL="457200" indent="-457200">
              <a:buSzPct val="100000"/>
              <a:buFont typeface="+mj-lt"/>
              <a:buAutoNum type="arabicPeriod"/>
            </a:pPr>
            <a:r>
              <a:rPr lang="en-GB" sz="2400" dirty="0" smtClean="0"/>
              <a:t>Grain boundaries </a:t>
            </a:r>
            <a:r>
              <a:rPr lang="en-GB" sz="2400" dirty="0"/>
              <a:t>in </a:t>
            </a:r>
            <a:r>
              <a:rPr lang="en-GB" sz="2400" dirty="0" err="1"/>
              <a:t>m</a:t>
            </a:r>
            <a:r>
              <a:rPr lang="en-GB" sz="2400" dirty="0" err="1" smtClean="0"/>
              <a:t>agnetoresistive</a:t>
            </a:r>
            <a:r>
              <a:rPr lang="en-GB" sz="2400" dirty="0" smtClean="0"/>
              <a:t> tunnel junctions </a:t>
            </a:r>
            <a:endParaRPr lang="en-GB" sz="2400" dirty="0"/>
          </a:p>
          <a:p>
            <a:endParaRPr lang="en-GB" sz="2400" dirty="0" smtClean="0"/>
          </a:p>
          <a:p>
            <a:endParaRPr lang="en-GB" sz="2400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3069776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smtClean="0"/>
              <a:t>A complex problem</a:t>
            </a:r>
            <a:endParaRPr lang="en-GB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391886" y="1219201"/>
            <a:ext cx="4789715" cy="527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marL="342900" indent="-342900" algn="l" defTabSz="449263" rtl="0" eaLnBrk="0" fontAlgn="base" hangingPunct="0">
              <a:spcBef>
                <a:spcPts val="7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 "/>
              <a:defRPr>
                <a:solidFill>
                  <a:srgbClr val="003399"/>
                </a:solidFill>
                <a:latin typeface="+mn-lt"/>
                <a:ea typeface="+mn-ea"/>
                <a:cs typeface="+mn-cs"/>
              </a:defRPr>
            </a:lvl1pPr>
            <a:lvl2pPr marL="517525" indent="-182563" algn="l" defTabSz="449263" rtl="0" eaLnBrk="0" fontAlgn="base" hangingPunct="0">
              <a:spcBef>
                <a:spcPts val="6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1600">
                <a:solidFill>
                  <a:srgbClr val="000000"/>
                </a:solidFill>
                <a:latin typeface="+mn-lt"/>
              </a:defRPr>
            </a:lvl2pPr>
            <a:lvl3pPr marL="892175" indent="-195263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•"/>
              <a:defRPr sz="1500">
                <a:solidFill>
                  <a:srgbClr val="000000"/>
                </a:solidFill>
                <a:latin typeface="+mn-lt"/>
              </a:defRPr>
            </a:lvl3pPr>
            <a:lvl4pPr marL="16002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–"/>
              <a:defRPr sz="1400">
                <a:solidFill>
                  <a:srgbClr val="000000"/>
                </a:solidFill>
                <a:latin typeface="+mn-lt"/>
              </a:defRPr>
            </a:lvl4pPr>
            <a:lvl5pPr marL="2057400" indent="-228600" algn="l" defTabSz="449263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5pPr>
            <a:lvl6pPr marL="25146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6pPr>
            <a:lvl7pPr marL="29718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7pPr>
            <a:lvl8pPr marL="34290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8pPr>
            <a:lvl9pPr marL="3886200" indent="-228600" algn="l" defTabSz="449263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 charset="0"/>
              <a:buChar char="»"/>
              <a:defRPr sz="1300">
                <a:solidFill>
                  <a:srgbClr val="000000"/>
                </a:solidFill>
                <a:latin typeface="+mn-lt"/>
              </a:defRPr>
            </a:lvl9pPr>
          </a:lstStyle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>
                <a:effectLst/>
                <a:cs typeface="Arial"/>
              </a:rPr>
              <a:t>Interfaces between </a:t>
            </a:r>
            <a:r>
              <a:rPr lang="en-GB" sz="1800" kern="0" dirty="0" err="1">
                <a:effectLst/>
                <a:cs typeface="Arial"/>
              </a:rPr>
              <a:t>anatase</a:t>
            </a:r>
            <a:r>
              <a:rPr lang="en-GB" sz="1800" kern="0" dirty="0">
                <a:effectLst/>
                <a:cs typeface="Arial"/>
              </a:rPr>
              <a:t> &amp; rutile </a:t>
            </a:r>
            <a:r>
              <a:rPr lang="en-GB" sz="1800" kern="0" dirty="0" err="1">
                <a:effectLst/>
                <a:cs typeface="Arial"/>
              </a:rPr>
              <a:t>nanocrystals</a:t>
            </a:r>
            <a:endParaRPr lang="en-GB" sz="1800" kern="0" dirty="0">
              <a:effectLst/>
              <a:cs typeface="Arial"/>
            </a:endParaRP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Role of surfaces as trapping sites (including steps, corners, </a:t>
            </a:r>
            <a:r>
              <a:rPr lang="en-GB" sz="1800" kern="0" dirty="0" err="1" smtClean="0">
                <a:effectLst/>
                <a:cs typeface="Arial"/>
              </a:rPr>
              <a:t>etc</a:t>
            </a:r>
            <a:r>
              <a:rPr lang="en-GB" sz="1800" kern="0" dirty="0" smtClean="0">
                <a:effectLst/>
                <a:cs typeface="Arial"/>
              </a:rPr>
              <a:t>)</a:t>
            </a:r>
            <a:endParaRPr lang="en-GB" sz="1800" kern="0" dirty="0">
              <a:effectLst/>
              <a:cs typeface="Arial"/>
            </a:endParaRP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Role of dye molecules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Role of electrolyte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Hydroxyls, impurities and intrinsic defects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Mechanisms of e transport</a:t>
            </a:r>
          </a:p>
          <a:p>
            <a:pPr marL="355600" lvl="1" indent="-260350" defTabSz="914400" eaLnBrk="1" hangingPunct="1">
              <a:spcBef>
                <a:spcPts val="1200"/>
              </a:spcBef>
              <a:buClr>
                <a:srgbClr val="002569"/>
              </a:buClr>
              <a:buFont typeface="Arial" charset="0"/>
              <a:buChar char="•"/>
            </a:pPr>
            <a:r>
              <a:rPr lang="en-GB" sz="1800" kern="0" dirty="0" smtClean="0">
                <a:effectLst/>
                <a:cs typeface="Arial"/>
              </a:rPr>
              <a:t>Recombination effects</a:t>
            </a:r>
          </a:p>
          <a:p>
            <a:pPr marL="95250" lvl="1" indent="0" defTabSz="914400" eaLnBrk="1" hangingPunct="1">
              <a:spcBef>
                <a:spcPct val="30000"/>
              </a:spcBef>
              <a:buClr>
                <a:srgbClr val="002569"/>
              </a:buClr>
              <a:buFont typeface="Arial" charset="0"/>
              <a:buNone/>
            </a:pPr>
            <a:endParaRPr lang="en-GB" sz="1800" kern="0" dirty="0">
              <a:effectLst/>
              <a:cs typeface="Arial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688174" y="4165123"/>
            <a:ext cx="2933313" cy="1727677"/>
            <a:chOff x="5312229" y="1364343"/>
            <a:chExt cx="3127827" cy="1772416"/>
          </a:xfrm>
        </p:grpSpPr>
        <p:pic>
          <p:nvPicPr>
            <p:cNvPr id="82946" name="Picture 2" descr="http://www3.aiche.org/proceedings/content/Annual-2011/images/Paper_230430_abstract_5072_0.jpg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598" t="41633" r="35320" b="35103"/>
            <a:stretch/>
          </p:blipFill>
          <p:spPr bwMode="auto">
            <a:xfrm>
              <a:off x="5312229" y="1436914"/>
              <a:ext cx="2902856" cy="1699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/>
            <p:cNvSpPr/>
            <p:nvPr/>
          </p:nvSpPr>
          <p:spPr bwMode="auto">
            <a:xfrm>
              <a:off x="7170057" y="1364343"/>
              <a:ext cx="1117600" cy="1306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indent="-228600">
                <a:buClr>
                  <a:srgbClr val="009999"/>
                </a:buClr>
              </a:pPr>
              <a:endParaRPr lang="en-GB" smtClean="0"/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7837713" y="1429656"/>
              <a:ext cx="602343" cy="32657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indent="-228600">
                <a:buClr>
                  <a:srgbClr val="009999"/>
                </a:buClr>
              </a:pPr>
              <a:endParaRPr lang="en-GB" smtClean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747541" y="6087909"/>
            <a:ext cx="5396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buClr>
                <a:srgbClr val="009999"/>
              </a:buClr>
              <a:buFont typeface="Wingdings" pitchFamily="2" charset="2"/>
              <a:buNone/>
            </a:pPr>
            <a:r>
              <a:rPr lang="en-GB" sz="1200" dirty="0">
                <a:effectLst/>
                <a:latin typeface="Arial"/>
              </a:rPr>
              <a:t>B. </a:t>
            </a:r>
            <a:r>
              <a:rPr lang="en-GB" sz="1200" dirty="0" err="1">
                <a:effectLst/>
                <a:latin typeface="Arial"/>
              </a:rPr>
              <a:t>Buesser</a:t>
            </a:r>
            <a:r>
              <a:rPr lang="en-GB" sz="1200" dirty="0">
                <a:effectLst/>
                <a:latin typeface="Arial"/>
              </a:rPr>
              <a:t>, A.J. </a:t>
            </a:r>
            <a:r>
              <a:rPr lang="en-GB" sz="1200" dirty="0" err="1">
                <a:effectLst/>
                <a:latin typeface="Arial"/>
              </a:rPr>
              <a:t>Gröhn</a:t>
            </a:r>
            <a:r>
              <a:rPr lang="en-GB" sz="1200" dirty="0">
                <a:effectLst/>
                <a:latin typeface="Arial"/>
              </a:rPr>
              <a:t> and S.E. </a:t>
            </a:r>
            <a:r>
              <a:rPr lang="en-GB" sz="1200" dirty="0" err="1" smtClean="0">
                <a:effectLst/>
                <a:latin typeface="Arial"/>
              </a:rPr>
              <a:t>Pratsinis</a:t>
            </a:r>
            <a:r>
              <a:rPr lang="en-GB" sz="1200" dirty="0" smtClean="0">
                <a:effectLst/>
                <a:latin typeface="Arial"/>
              </a:rPr>
              <a:t>, </a:t>
            </a:r>
            <a:r>
              <a:rPr lang="en-GB" sz="1200" dirty="0">
                <a:effectLst/>
                <a:latin typeface="Arial"/>
              </a:rPr>
              <a:t>Sintering Rate and Mechanism of TiO</a:t>
            </a:r>
            <a:r>
              <a:rPr lang="en-GB" sz="1200" baseline="-25000" dirty="0">
                <a:effectLst/>
                <a:latin typeface="Arial"/>
              </a:rPr>
              <a:t>2</a:t>
            </a:r>
            <a:r>
              <a:rPr lang="en-GB" sz="1200" dirty="0">
                <a:effectLst/>
                <a:latin typeface="Arial"/>
              </a:rPr>
              <a:t> Nanoparticles by Molecular </a:t>
            </a:r>
            <a:r>
              <a:rPr lang="en-GB" sz="1200" dirty="0" smtClean="0">
                <a:effectLst/>
                <a:latin typeface="Arial"/>
              </a:rPr>
              <a:t>Dynamics, </a:t>
            </a:r>
            <a:r>
              <a:rPr lang="en-GB" sz="1200" dirty="0" err="1" smtClean="0">
                <a:effectLst/>
                <a:latin typeface="Arial"/>
              </a:rPr>
              <a:t>AIChE</a:t>
            </a:r>
            <a:r>
              <a:rPr lang="en-GB" sz="1200" dirty="0" smtClean="0">
                <a:effectLst/>
                <a:latin typeface="Arial"/>
              </a:rPr>
              <a:t> Proceedings (2011)</a:t>
            </a:r>
            <a:endParaRPr lang="en-GB" sz="1200" dirty="0">
              <a:effectLst/>
              <a:latin typeface="Arial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3" t="2559" r="5000" b="9921"/>
          <a:stretch/>
        </p:blipFill>
        <p:spPr bwMode="auto">
          <a:xfrm>
            <a:off x="6008915" y="1022744"/>
            <a:ext cx="2714171" cy="3061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792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electron trapping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612946" cy="5416550"/>
          </a:xfrm>
        </p:spPr>
        <p:txBody>
          <a:bodyPr/>
          <a:lstStyle/>
          <a:p>
            <a:r>
              <a:rPr lang="en-GB" dirty="0" smtClean="0"/>
              <a:t>Density functional theory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VASP code: plane wave basis and PAW method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PBE functional</a:t>
            </a:r>
          </a:p>
          <a:p>
            <a:pPr lvl="1">
              <a:buFont typeface="Arial" charset="0"/>
              <a:buChar char="•"/>
            </a:pPr>
            <a:r>
              <a:rPr lang="en-GB" dirty="0" err="1" smtClean="0"/>
              <a:t>E</a:t>
            </a:r>
            <a:r>
              <a:rPr lang="en-GB" baseline="-25000" dirty="0" err="1" smtClean="0"/>
              <a:t>cut</a:t>
            </a:r>
            <a:r>
              <a:rPr lang="en-GB" dirty="0" smtClean="0"/>
              <a:t>=500 eV, k=6x6x9 for rutile conventional cell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Force tolerance 0.01 eV/Å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Rutile TiO</a:t>
            </a:r>
            <a:r>
              <a:rPr lang="en-GB" baseline="-25000" dirty="0" smtClean="0"/>
              <a:t>2</a:t>
            </a:r>
            <a:r>
              <a:rPr lang="en-GB" dirty="0" smtClean="0"/>
              <a:t> lattice constant within 2% of experiment (a=4.67 Å, c=3.03 Å)</a:t>
            </a:r>
          </a:p>
          <a:p>
            <a:pPr lvl="1">
              <a:buFont typeface="Arial" charset="0"/>
              <a:buChar char="•"/>
            </a:pPr>
            <a:r>
              <a:rPr lang="en-GB" dirty="0"/>
              <a:t>DFT+U correct self-interaction error for trapped electron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Here use </a:t>
            </a:r>
            <a:r>
              <a:rPr lang="en-GB" i="1" dirty="0" err="1" smtClean="0"/>
              <a:t>U</a:t>
            </a:r>
            <a:r>
              <a:rPr lang="en-GB" baseline="-25000" dirty="0" err="1" smtClean="0"/>
              <a:t>Ti</a:t>
            </a:r>
            <a:r>
              <a:rPr lang="en-GB" dirty="0" smtClean="0"/>
              <a:t>=4.2 </a:t>
            </a:r>
            <a:r>
              <a:rPr lang="en-GB" dirty="0"/>
              <a:t>eV </a:t>
            </a:r>
            <a:r>
              <a:rPr lang="en-GB" dirty="0" smtClean="0"/>
              <a:t>(fitted </a:t>
            </a:r>
            <a:r>
              <a:rPr lang="en-GB" dirty="0"/>
              <a:t>to </a:t>
            </a:r>
            <a:r>
              <a:rPr lang="en-GB" dirty="0" smtClean="0"/>
              <a:t>spectroscopic properties </a:t>
            </a:r>
            <a:r>
              <a:rPr lang="en-GB" dirty="0"/>
              <a:t>of </a:t>
            </a:r>
            <a:r>
              <a:rPr lang="en-GB" dirty="0" smtClean="0"/>
              <a:t>oxygen vacancies)</a:t>
            </a:r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1">
              <a:buFont typeface="Arial" charset="0"/>
              <a:buChar char="•"/>
            </a:pPr>
            <a:endParaRPr lang="en-GB" dirty="0" smtClean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0" y="5973990"/>
            <a:ext cx="4778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0" dirty="0" smtClean="0">
                <a:solidFill>
                  <a:srgbClr val="000000"/>
                </a:solidFill>
                <a:effectLst/>
              </a:rPr>
              <a:t>D. Muñoz </a:t>
            </a:r>
            <a:r>
              <a:rPr lang="en-US" sz="1200" kern="0" dirty="0" err="1" smtClean="0">
                <a:solidFill>
                  <a:srgbClr val="000000"/>
                </a:solidFill>
                <a:effectLst/>
              </a:rPr>
              <a:t>Ramo</a:t>
            </a:r>
            <a:r>
              <a:rPr lang="en-US" sz="1200" kern="0" dirty="0" smtClean="0">
                <a:solidFill>
                  <a:srgbClr val="000000"/>
                </a:solidFill>
                <a:effectLst/>
              </a:rPr>
              <a:t>, et al, Phys. Rev. </a:t>
            </a:r>
            <a:r>
              <a:rPr lang="en-US" sz="1200" kern="0" dirty="0" err="1" smtClean="0">
                <a:solidFill>
                  <a:srgbClr val="000000"/>
                </a:solidFill>
                <a:effectLst/>
              </a:rPr>
              <a:t>Lett</a:t>
            </a:r>
            <a:r>
              <a:rPr lang="en-US" sz="1200" kern="0" dirty="0" smtClean="0">
                <a:solidFill>
                  <a:srgbClr val="000000"/>
                </a:solidFill>
                <a:effectLst/>
              </a:rPr>
              <a:t>. </a:t>
            </a:r>
            <a:r>
              <a:rPr lang="en-US" sz="1200" b="1" kern="0" dirty="0" smtClean="0">
                <a:solidFill>
                  <a:srgbClr val="000000"/>
                </a:solidFill>
                <a:effectLst/>
              </a:rPr>
              <a:t>99</a:t>
            </a:r>
            <a:r>
              <a:rPr lang="en-US" sz="1200" kern="0" dirty="0" smtClean="0">
                <a:solidFill>
                  <a:srgbClr val="000000"/>
                </a:solidFill>
                <a:effectLst/>
              </a:rPr>
              <a:t>, 155504 (2007)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fr-FR" sz="1200" kern="0" dirty="0">
                <a:solidFill>
                  <a:srgbClr val="000000"/>
                </a:solidFill>
                <a:effectLst/>
              </a:rPr>
              <a:t>N. </a:t>
            </a:r>
            <a:r>
              <a:rPr lang="fr-FR" sz="1200" kern="0" dirty="0" smtClean="0">
                <a:solidFill>
                  <a:srgbClr val="000000"/>
                </a:solidFill>
                <a:effectLst/>
              </a:rPr>
              <a:t>A. </a:t>
            </a:r>
            <a:r>
              <a:rPr lang="fr-FR" sz="1200" kern="0" dirty="0" err="1">
                <a:solidFill>
                  <a:srgbClr val="000000"/>
                </a:solidFill>
                <a:effectLst/>
              </a:rPr>
              <a:t>Deskins</a:t>
            </a:r>
            <a:r>
              <a:rPr lang="fr-FR" sz="1200" kern="0" dirty="0">
                <a:solidFill>
                  <a:srgbClr val="000000"/>
                </a:solidFill>
                <a:effectLst/>
              </a:rPr>
              <a:t> and </a:t>
            </a:r>
            <a:r>
              <a:rPr lang="fr-FR" sz="1200" kern="0" dirty="0" smtClean="0">
                <a:solidFill>
                  <a:srgbClr val="000000"/>
                </a:solidFill>
                <a:effectLst/>
              </a:rPr>
              <a:t>M. Dupuis, </a:t>
            </a:r>
            <a:r>
              <a:rPr lang="en-US" sz="1200" kern="0" dirty="0" smtClean="0">
                <a:solidFill>
                  <a:srgbClr val="000000"/>
                </a:solidFill>
                <a:effectLst/>
              </a:rPr>
              <a:t>Phys</a:t>
            </a:r>
            <a:r>
              <a:rPr lang="en-US" sz="1200" kern="0" dirty="0">
                <a:solidFill>
                  <a:srgbClr val="000000"/>
                </a:solidFill>
                <a:effectLst/>
              </a:rPr>
              <a:t>. Rev. B </a:t>
            </a:r>
            <a:r>
              <a:rPr lang="en-US" sz="1200" b="1" kern="0" dirty="0">
                <a:solidFill>
                  <a:srgbClr val="000000"/>
                </a:solidFill>
                <a:effectLst/>
              </a:rPr>
              <a:t>75</a:t>
            </a:r>
            <a:r>
              <a:rPr lang="en-US" sz="1200" kern="0" dirty="0">
                <a:solidFill>
                  <a:srgbClr val="000000"/>
                </a:solidFill>
                <a:effectLst/>
              </a:rPr>
              <a:t>, 195212 (2007) </a:t>
            </a:r>
            <a:endParaRPr lang="en-US" sz="1200" kern="0" dirty="0" smtClean="0">
              <a:solidFill>
                <a:srgbClr val="000000"/>
              </a:solidFill>
              <a:effectLst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200" kern="0" dirty="0" smtClean="0">
                <a:solidFill>
                  <a:srgbClr val="000000"/>
                </a:solidFill>
                <a:effectLst/>
              </a:rPr>
              <a:t>B</a:t>
            </a:r>
            <a:r>
              <a:rPr lang="en-GB" sz="1200" kern="0" dirty="0">
                <a:solidFill>
                  <a:srgbClr val="000000"/>
                </a:solidFill>
                <a:effectLst/>
              </a:rPr>
              <a:t>. J. Morgan </a:t>
            </a:r>
            <a:r>
              <a:rPr lang="en-GB" sz="1200" kern="0" dirty="0" smtClean="0">
                <a:solidFill>
                  <a:srgbClr val="000000"/>
                </a:solidFill>
                <a:effectLst/>
              </a:rPr>
              <a:t>and </a:t>
            </a:r>
            <a:r>
              <a:rPr lang="en-GB" sz="1200" kern="0" dirty="0">
                <a:solidFill>
                  <a:srgbClr val="000000"/>
                </a:solidFill>
                <a:effectLst/>
              </a:rPr>
              <a:t>G. W. </a:t>
            </a:r>
            <a:r>
              <a:rPr lang="en-GB" sz="1200" kern="0" dirty="0" smtClean="0">
                <a:solidFill>
                  <a:srgbClr val="000000"/>
                </a:solidFill>
                <a:effectLst/>
              </a:rPr>
              <a:t>Watson, Surf</a:t>
            </a:r>
            <a:r>
              <a:rPr lang="en-GB" sz="1200" kern="0" dirty="0">
                <a:solidFill>
                  <a:srgbClr val="000000"/>
                </a:solidFill>
                <a:effectLst/>
              </a:rPr>
              <a:t>. </a:t>
            </a:r>
            <a:r>
              <a:rPr lang="en-GB" sz="1200" kern="0" dirty="0" smtClean="0">
                <a:solidFill>
                  <a:srgbClr val="000000"/>
                </a:solidFill>
                <a:effectLst/>
              </a:rPr>
              <a:t>Sci. </a:t>
            </a:r>
            <a:r>
              <a:rPr lang="en-GB" sz="1200" b="1" kern="0" dirty="0" smtClean="0">
                <a:solidFill>
                  <a:srgbClr val="000000"/>
                </a:solidFill>
                <a:effectLst/>
              </a:rPr>
              <a:t>601</a:t>
            </a:r>
            <a:r>
              <a:rPr lang="en-GB" sz="1200" kern="0" dirty="0" smtClean="0">
                <a:solidFill>
                  <a:srgbClr val="000000"/>
                </a:solidFill>
                <a:effectLst/>
              </a:rPr>
              <a:t> 5034 (2007)</a:t>
            </a:r>
            <a:endParaRPr lang="en-GB" sz="1200" kern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1844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5416" y="4078515"/>
            <a:ext cx="1484312" cy="157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127070" y="3035982"/>
            <a:ext cx="261143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 smtClean="0">
                <a:solidFill>
                  <a:sysClr val="windowText" lastClr="000000"/>
                </a:solidFill>
                <a:effectLst/>
              </a:rPr>
              <a:t>Rutile TiO</a:t>
            </a:r>
            <a:r>
              <a:rPr lang="en-GB" sz="1600" b="1" kern="0" baseline="-25000" dirty="0" smtClean="0">
                <a:solidFill>
                  <a:sysClr val="windowText" lastClr="000000"/>
                </a:solidFill>
                <a:effectLst/>
              </a:rPr>
              <a:t>2</a:t>
            </a:r>
            <a:endParaRPr lang="en-GB" sz="1600" b="1" kern="0" baseline="-25000" dirty="0">
              <a:solidFill>
                <a:sysClr val="windowText" lastClr="000000"/>
              </a:solidFill>
              <a:effectLst/>
            </a:endParaRPr>
          </a:p>
        </p:txBody>
      </p:sp>
      <p:pic>
        <p:nvPicPr>
          <p:cNvPr id="87042" name="Picture 2" descr="http://upload.wikimedia.org/wikipedia/commons/thumb/5/5d/Rutile-unit-cell-3D-balls.png/220px-Rutile-unit-cell-3D-ball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402" y="1199923"/>
            <a:ext cx="2711693" cy="193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76270" y="5641296"/>
            <a:ext cx="26114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b="1" kern="0" dirty="0">
                <a:solidFill>
                  <a:sysClr val="windowText" lastClr="000000"/>
                </a:solidFill>
                <a:effectLst/>
              </a:rPr>
              <a:t>Electron </a:t>
            </a:r>
            <a:r>
              <a:rPr lang="en-GB" sz="1600" b="1" kern="0" dirty="0" err="1">
                <a:solidFill>
                  <a:sysClr val="windowText" lastClr="000000"/>
                </a:solidFill>
                <a:effectLst/>
              </a:rPr>
              <a:t>polaron</a:t>
            </a:r>
            <a:r>
              <a:rPr lang="en-GB" sz="1600" b="1" kern="0" dirty="0">
                <a:solidFill>
                  <a:sysClr val="windowText" lastClr="000000"/>
                </a:solidFill>
                <a:effectLst/>
              </a:rPr>
              <a:t> </a:t>
            </a:r>
            <a:r>
              <a:rPr lang="en-GB" sz="1600" b="1" kern="0" dirty="0" smtClean="0">
                <a:solidFill>
                  <a:sysClr val="windowText" lastClr="000000"/>
                </a:solidFill>
                <a:effectLst/>
              </a:rPr>
              <a:t>trapped on </a:t>
            </a:r>
            <a:r>
              <a:rPr lang="en-GB" sz="1600" b="1" kern="0" dirty="0" err="1" smtClean="0">
                <a:solidFill>
                  <a:sysClr val="windowText" lastClr="000000"/>
                </a:solidFill>
                <a:effectLst/>
              </a:rPr>
              <a:t>Ti</a:t>
            </a:r>
            <a:r>
              <a:rPr lang="en-GB" sz="1600" b="1" kern="0" dirty="0" smtClean="0">
                <a:solidFill>
                  <a:sysClr val="windowText" lastClr="000000"/>
                </a:solidFill>
                <a:effectLst/>
              </a:rPr>
              <a:t> ion</a:t>
            </a:r>
            <a:endParaRPr lang="en-GB" sz="1600" b="1" kern="0" baseline="-25000" dirty="0">
              <a:solidFill>
                <a:sysClr val="windowText" lastClr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71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Electron </a:t>
            </a:r>
            <a:r>
              <a:rPr lang="en-GB" dirty="0" err="1" smtClean="0"/>
              <a:t>polaron</a:t>
            </a:r>
            <a:r>
              <a:rPr lang="en-GB" dirty="0" smtClean="0"/>
              <a:t> trapping energies in TiO</a:t>
            </a:r>
            <a:r>
              <a:rPr lang="en-GB" baseline="-25000" dirty="0" smtClean="0"/>
              <a:t>2</a:t>
            </a:r>
            <a:endParaRPr lang="en-GB" baseline="-25000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22" y="1759632"/>
            <a:ext cx="4675578" cy="3726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 bwMode="auto">
          <a:xfrm>
            <a:off x="4601027" y="1843314"/>
            <a:ext cx="478972" cy="551543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tabLst/>
            </a:pPr>
            <a:endParaRPr kumimoji="0" lang="en-GB" sz="20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cs typeface="Arial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173213" y="1624429"/>
            <a:ext cx="4398224" cy="4094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Electron trapping</a:t>
            </a:r>
          </a:p>
          <a:p>
            <a:pPr lvl="1"/>
            <a:r>
              <a:rPr lang="en-GB" dirty="0" smtClean="0">
                <a:effectLst/>
              </a:rPr>
              <a:t>Total energy for electron trapped at all </a:t>
            </a:r>
            <a:r>
              <a:rPr lang="en-GB" dirty="0" err="1" smtClean="0">
                <a:effectLst/>
              </a:rPr>
              <a:t>inequivalent</a:t>
            </a:r>
            <a:r>
              <a:rPr lang="en-GB" dirty="0" smtClean="0">
                <a:effectLst/>
              </a:rPr>
              <a:t> Ti sites calculated</a:t>
            </a:r>
          </a:p>
          <a:p>
            <a:pPr lvl="1"/>
            <a:r>
              <a:rPr lang="en-GB" dirty="0" smtClean="0">
                <a:effectLst/>
              </a:rPr>
              <a:t>Dilate O ions by 0.08 Å around a given Ti to create precursor for localisation</a:t>
            </a:r>
          </a:p>
          <a:p>
            <a:pPr lvl="1"/>
            <a:r>
              <a:rPr lang="en-GB" dirty="0" smtClean="0">
                <a:effectLst/>
              </a:rPr>
              <a:t>Trapping energy </a:t>
            </a:r>
            <a:r>
              <a:rPr lang="en-GB" i="1" dirty="0" smtClean="0">
                <a:effectLst/>
              </a:rPr>
              <a:t>E</a:t>
            </a:r>
            <a:r>
              <a:rPr lang="en-GB" baseline="-25000" dirty="0" smtClean="0">
                <a:effectLst/>
              </a:rPr>
              <a:t>t</a:t>
            </a:r>
            <a:r>
              <a:rPr lang="en-GB" dirty="0" smtClean="0">
                <a:effectLst/>
              </a:rPr>
              <a:t> (eV) defined with respect to bulk Ti site</a:t>
            </a:r>
          </a:p>
          <a:p>
            <a:pPr lvl="1"/>
            <a:r>
              <a:rPr lang="en-GB" dirty="0" smtClean="0">
                <a:effectLst/>
              </a:rPr>
              <a:t>Strong correlation between trapping energy and electrostatic potential (slope = -1.1 +/- 0.1)</a:t>
            </a:r>
          </a:p>
          <a:p>
            <a:pPr lvl="1"/>
            <a:endParaRPr lang="en-GB" dirty="0">
              <a:effectLst/>
              <a:sym typeface="Symbol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5930900" y="5435600"/>
            <a:ext cx="508000" cy="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5651501" y="5435600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>
                <a:effectLst/>
                <a:latin typeface="+mj-lt"/>
              </a:rPr>
              <a:t>m</a:t>
            </a:r>
            <a:r>
              <a:rPr lang="en-GB" sz="1400" dirty="0" smtClean="0">
                <a:effectLst/>
                <a:latin typeface="+mj-lt"/>
              </a:rPr>
              <a:t>ore stable than bulk</a:t>
            </a:r>
            <a:endParaRPr lang="en-GB" sz="1400" dirty="0">
              <a:effectLst/>
              <a:latin typeface="+mj-lt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8001000" y="5448300"/>
            <a:ext cx="508000" cy="0"/>
          </a:xfrm>
          <a:prstGeom prst="straightConnector1">
            <a:avLst/>
          </a:prstGeom>
          <a:noFill/>
          <a:ln w="381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7721601" y="5448300"/>
            <a:ext cx="120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dirty="0" smtClean="0">
                <a:effectLst/>
                <a:latin typeface="+mj-lt"/>
              </a:rPr>
              <a:t>less stable than bulk</a:t>
            </a:r>
            <a:endParaRPr lang="en-GB" sz="14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79995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smtClean="0"/>
              <a:t>Parallel to grain boundary (y-direction)</a:t>
            </a:r>
            <a:endParaRPr lang="en-GB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50" y="1039844"/>
            <a:ext cx="7485963" cy="2008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876300" y="3181350"/>
            <a:ext cx="7322472" cy="3314700"/>
            <a:chOff x="876300" y="3181350"/>
            <a:chExt cx="7322472" cy="3314700"/>
          </a:xfrm>
        </p:grpSpPr>
        <p:pic>
          <p:nvPicPr>
            <p:cNvPr id="5" name="Picture 2" descr="C:\Users\km816\Desktop\TiO2 GB polaron\neb-path-most-stable-y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92" t="8368" r="12050" b="41719"/>
            <a:stretch/>
          </p:blipFill>
          <p:spPr bwMode="auto">
            <a:xfrm>
              <a:off x="876300" y="3181350"/>
              <a:ext cx="7322472" cy="3314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6632575" y="4073525"/>
              <a:ext cx="1322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sz="1600" i="1" dirty="0" err="1" smtClean="0">
                  <a:effectLst/>
                </a:rPr>
                <a:t>E</a:t>
              </a:r>
              <a:r>
                <a:rPr lang="en-GB" sz="1600" baseline="-25000" dirty="0" err="1" smtClean="0">
                  <a:effectLst/>
                </a:rPr>
                <a:t>act</a:t>
              </a:r>
              <a:r>
                <a:rPr lang="en-GB" sz="1600" dirty="0" smtClean="0">
                  <a:effectLst/>
                </a:rPr>
                <a:t>=0.28 </a:t>
              </a:r>
              <a:r>
                <a:rPr lang="en-GB" sz="1600" dirty="0" err="1" smtClean="0">
                  <a:effectLst/>
                </a:rPr>
                <a:t>eV</a:t>
              </a:r>
              <a:endParaRPr lang="en-GB" sz="1600" dirty="0">
                <a:effectLst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66471" y="5658757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dirty="0">
                  <a:effectLst/>
                  <a:latin typeface="Arial" pitchFamily="34" charset="0"/>
                  <a:cs typeface="Arial" pitchFamily="34" charset="0"/>
                </a:rPr>
                <a:t>a</a:t>
              </a:r>
              <a:r>
                <a:rPr lang="en-GB" baseline="-25000" dirty="0" smtClean="0"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lang="en-GB" baseline="-25000" dirty="0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778249" y="5658756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dirty="0">
                  <a:effectLst/>
                  <a:latin typeface="Arial" pitchFamily="34" charset="0"/>
                  <a:cs typeface="Arial" pitchFamily="34" charset="0"/>
                </a:rPr>
                <a:t>a</a:t>
              </a:r>
              <a:r>
                <a:rPr lang="en-GB" baseline="-25000" dirty="0" smtClean="0"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lang="en-GB" baseline="-25000" dirty="0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00007" y="5687785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dirty="0">
                  <a:effectLst/>
                  <a:latin typeface="Arial" pitchFamily="34" charset="0"/>
                  <a:cs typeface="Arial" pitchFamily="34" charset="0"/>
                </a:rPr>
                <a:t>a</a:t>
              </a:r>
              <a:r>
                <a:rPr lang="en-GB" baseline="-25000" dirty="0" smtClean="0"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lang="en-GB" baseline="-25000" dirty="0"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245350" y="5644242"/>
              <a:ext cx="3978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dirty="0">
                  <a:effectLst/>
                  <a:latin typeface="Arial" pitchFamily="34" charset="0"/>
                  <a:cs typeface="Arial" pitchFamily="34" charset="0"/>
                </a:rPr>
                <a:t>a</a:t>
              </a:r>
              <a:r>
                <a:rPr lang="en-GB" baseline="-25000" dirty="0" smtClean="0">
                  <a:effectLst/>
                  <a:latin typeface="Arial" pitchFamily="34" charset="0"/>
                  <a:cs typeface="Arial" pitchFamily="34" charset="0"/>
                </a:rPr>
                <a:t>1</a:t>
              </a:r>
              <a:endParaRPr lang="en-GB" baseline="-25000" dirty="0"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143250" y="4057650"/>
            <a:ext cx="37147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GB" b="1" dirty="0" smtClean="0">
                <a:effectLst/>
              </a:rPr>
              <a:t>Bulk </a:t>
            </a:r>
            <a:r>
              <a:rPr lang="en-GB" b="1" dirty="0">
                <a:effectLst/>
              </a:rPr>
              <a:t>diffusion in (001) direction </a:t>
            </a:r>
            <a:r>
              <a:rPr lang="en-GB" b="1" i="1" dirty="0" err="1">
                <a:effectLst/>
              </a:rPr>
              <a:t>E</a:t>
            </a:r>
            <a:r>
              <a:rPr lang="en-GB" b="1" baseline="-25000" dirty="0" err="1">
                <a:effectLst/>
              </a:rPr>
              <a:t>act</a:t>
            </a:r>
            <a:r>
              <a:rPr lang="en-GB" b="1" dirty="0">
                <a:effectLst/>
              </a:rPr>
              <a:t>=0.23 </a:t>
            </a:r>
            <a:r>
              <a:rPr lang="en-GB" b="1" dirty="0" err="1">
                <a:effectLst/>
              </a:rPr>
              <a:t>eV</a:t>
            </a:r>
            <a:r>
              <a:rPr lang="en-GB" b="1" dirty="0">
                <a:effectLst/>
              </a:rPr>
              <a:t>  (i.e. </a:t>
            </a:r>
            <a:r>
              <a:rPr lang="en-GB" b="1" dirty="0" smtClean="0">
                <a:effectLst/>
              </a:rPr>
              <a:t>electrons less mobile along dislocation line)</a:t>
            </a:r>
            <a:endParaRPr lang="en-GB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67308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2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r>
              <a:rPr lang="en-GB" dirty="0" smtClean="0"/>
              <a:t>Parallel to grain boundary (x-direction)</a:t>
            </a:r>
            <a:endParaRPr lang="en-GB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1100139"/>
            <a:ext cx="6542087" cy="1753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63" y="3282195"/>
            <a:ext cx="7113587" cy="3197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768548" y="5207156"/>
            <a:ext cx="18614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sz="1600" i="1" dirty="0" err="1" smtClean="0">
                <a:effectLst/>
              </a:rPr>
              <a:t>E</a:t>
            </a:r>
            <a:r>
              <a:rPr lang="en-GB" sz="1600" baseline="-25000" dirty="0" err="1" smtClean="0">
                <a:effectLst/>
              </a:rPr>
              <a:t>act</a:t>
            </a:r>
            <a:r>
              <a:rPr lang="en-GB" sz="1600" dirty="0" smtClean="0">
                <a:effectLst/>
              </a:rPr>
              <a:t>(max)=0.58 </a:t>
            </a:r>
            <a:r>
              <a:rPr lang="en-GB" sz="1600" dirty="0" err="1" smtClean="0">
                <a:effectLst/>
              </a:rPr>
              <a:t>eV</a:t>
            </a:r>
            <a:endParaRPr lang="en-GB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2905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90500" y="1135067"/>
            <a:ext cx="5172075" cy="5415867"/>
          </a:xfrm>
        </p:spPr>
        <p:txBody>
          <a:bodyPr/>
          <a:lstStyle/>
          <a:p>
            <a:pPr lvl="0"/>
            <a:r>
              <a:rPr lang="en-GB" dirty="0" smtClean="0"/>
              <a:t>Marcus theory</a:t>
            </a:r>
          </a:p>
          <a:p>
            <a:pPr lvl="1"/>
            <a:r>
              <a:rPr lang="en-GB" dirty="0" smtClean="0"/>
              <a:t>Consider charge transfer between 2 species in a polarisable medium (e.g. He in water)</a:t>
            </a:r>
          </a:p>
          <a:p>
            <a:pPr lvl="1"/>
            <a:r>
              <a:rPr lang="en-GB" dirty="0" smtClean="0"/>
              <a:t>Two </a:t>
            </a:r>
            <a:r>
              <a:rPr lang="en-GB" dirty="0" err="1" smtClean="0"/>
              <a:t>isoenergetic</a:t>
            </a:r>
            <a:r>
              <a:rPr lang="en-GB" dirty="0" smtClean="0"/>
              <a:t> equilibrium configurations</a:t>
            </a:r>
          </a:p>
          <a:p>
            <a:pPr lvl="1"/>
            <a:r>
              <a:rPr lang="en-GB" dirty="0" smtClean="0"/>
              <a:t>Identify collective coordinate for polarisation of medium, </a:t>
            </a:r>
            <a:r>
              <a:rPr lang="en-GB" b="1" i="1" dirty="0" smtClean="0"/>
              <a:t>Q</a:t>
            </a:r>
          </a:p>
          <a:p>
            <a:pPr lvl="1"/>
            <a:endParaRPr lang="en-GB" dirty="0" smtClean="0"/>
          </a:p>
        </p:txBody>
      </p:sp>
      <p:grpSp>
        <p:nvGrpSpPr>
          <p:cNvPr id="39" name="Group 38"/>
          <p:cNvGrpSpPr/>
          <p:nvPr/>
        </p:nvGrpSpPr>
        <p:grpSpPr>
          <a:xfrm>
            <a:off x="5698904" y="1198677"/>
            <a:ext cx="2490441" cy="1244600"/>
            <a:chOff x="5698904" y="1198677"/>
            <a:chExt cx="2490441" cy="1244600"/>
          </a:xfrm>
        </p:grpSpPr>
        <p:grpSp>
          <p:nvGrpSpPr>
            <p:cNvPr id="26" name="Group 25"/>
            <p:cNvGrpSpPr/>
            <p:nvPr/>
          </p:nvGrpSpPr>
          <p:grpSpPr>
            <a:xfrm>
              <a:off x="7668048" y="1633765"/>
              <a:ext cx="521297" cy="432000"/>
              <a:chOff x="5810250" y="1651907"/>
              <a:chExt cx="521297" cy="432000"/>
            </a:xfrm>
          </p:grpSpPr>
          <p:sp>
            <p:nvSpPr>
              <p:cNvPr id="27" name="Oval 26"/>
              <p:cNvSpPr/>
              <p:nvPr/>
            </p:nvSpPr>
            <p:spPr bwMode="auto">
              <a:xfrm>
                <a:off x="5841093" y="1651907"/>
                <a:ext cx="432000" cy="432000"/>
              </a:xfrm>
              <a:prstGeom prst="ellipse">
                <a:avLst/>
              </a:prstGeom>
              <a:solidFill>
                <a:srgbClr val="9BE5FF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057400" indent="-228600">
                  <a:buClr>
                    <a:srgbClr val="009999"/>
                  </a:buClr>
                </a:pPr>
                <a:endParaRPr lang="en-GB" dirty="0" smtClean="0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5810250" y="1695450"/>
                <a:ext cx="52129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Clr>
                    <a:srgbClr val="009999"/>
                  </a:buClr>
                  <a:buFont typeface="Wingdings" pitchFamily="2" charset="2"/>
                  <a:buNone/>
                </a:pPr>
                <a:r>
                  <a:rPr lang="en-GB" sz="1600" dirty="0" smtClean="0">
                    <a:effectLst/>
                    <a:latin typeface="Arial"/>
                  </a:rPr>
                  <a:t>He</a:t>
                </a:r>
                <a:r>
                  <a:rPr lang="en-GB" sz="1600" baseline="30000" dirty="0" smtClean="0">
                    <a:effectLst/>
                    <a:latin typeface="Arial"/>
                  </a:rPr>
                  <a:t>0</a:t>
                </a:r>
                <a:endParaRPr lang="en-GB" sz="1600" baseline="30000" dirty="0">
                  <a:effectLst/>
                  <a:latin typeface="Arial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698904" y="1198677"/>
              <a:ext cx="997742" cy="1244600"/>
              <a:chOff x="7411589" y="2635591"/>
              <a:chExt cx="997742" cy="1244600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679874" y="3070679"/>
                <a:ext cx="526106" cy="432000"/>
                <a:chOff x="7410450" y="1642382"/>
                <a:chExt cx="526106" cy="432000"/>
              </a:xfrm>
            </p:grpSpPr>
            <p:sp>
              <p:nvSpPr>
                <p:cNvPr id="30" name="Oval 29"/>
                <p:cNvSpPr/>
                <p:nvPr/>
              </p:nvSpPr>
              <p:spPr bwMode="auto">
                <a:xfrm>
                  <a:off x="7441293" y="1642382"/>
                  <a:ext cx="432000" cy="432000"/>
                </a:xfrm>
                <a:prstGeom prst="ellipse">
                  <a:avLst/>
                </a:prstGeom>
                <a:solidFill>
                  <a:srgbClr val="FF9F9F"/>
                </a:solidFill>
                <a:ln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2057400" indent="-228600">
                    <a:buClr>
                      <a:srgbClr val="009999"/>
                    </a:buClr>
                  </a:pPr>
                  <a:endParaRPr lang="en-GB" dirty="0" smtClean="0"/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7410450" y="1685925"/>
                  <a:ext cx="52610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rgbClr val="009999"/>
                    </a:buClr>
                    <a:buFont typeface="Wingdings" pitchFamily="2" charset="2"/>
                    <a:buNone/>
                  </a:pPr>
                  <a:r>
                    <a:rPr lang="en-GB" sz="1600" dirty="0" smtClean="0">
                      <a:effectLst/>
                      <a:latin typeface="Arial"/>
                    </a:rPr>
                    <a:t>He</a:t>
                  </a:r>
                  <a:r>
                    <a:rPr lang="en-GB" sz="1600" baseline="30000" dirty="0" smtClean="0">
                      <a:effectLst/>
                      <a:latin typeface="Arial"/>
                    </a:rPr>
                    <a:t>+</a:t>
                  </a:r>
                  <a:endParaRPr lang="en-GB" sz="1600" baseline="30000" dirty="0">
                    <a:effectLst/>
                    <a:latin typeface="Arial"/>
                  </a:endParaRPr>
                </a:p>
              </p:txBody>
            </p:sp>
          </p:grpSp>
          <p:sp>
            <p:nvSpPr>
              <p:cNvPr id="32" name="Right Arrow 31"/>
              <p:cNvSpPr/>
              <p:nvPr/>
            </p:nvSpPr>
            <p:spPr bwMode="auto">
              <a:xfrm rot="13798110">
                <a:off x="7363168" y="2729254"/>
                <a:ext cx="473075" cy="285750"/>
              </a:xfrm>
              <a:prstGeom prst="rightArrow">
                <a:avLst>
                  <a:gd name="adj1" fmla="val 26666"/>
                  <a:gd name="adj2" fmla="val 50000"/>
                </a:avLst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057400" indent="-228600">
                  <a:buClr>
                    <a:srgbClr val="009999"/>
                  </a:buClr>
                </a:pPr>
                <a:endParaRPr lang="en-GB" smtClean="0"/>
              </a:p>
            </p:txBody>
          </p:sp>
          <p:sp>
            <p:nvSpPr>
              <p:cNvPr id="33" name="Right Arrow 32"/>
              <p:cNvSpPr/>
              <p:nvPr/>
            </p:nvSpPr>
            <p:spPr bwMode="auto">
              <a:xfrm rot="18541040">
                <a:off x="8010869" y="2745922"/>
                <a:ext cx="473075" cy="285750"/>
              </a:xfrm>
              <a:prstGeom prst="rightArrow">
                <a:avLst>
                  <a:gd name="adj1" fmla="val 26666"/>
                  <a:gd name="adj2" fmla="val 50000"/>
                </a:avLst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057400" indent="-228600">
                  <a:buClr>
                    <a:srgbClr val="009999"/>
                  </a:buClr>
                </a:pPr>
                <a:endParaRPr lang="en-GB" smtClean="0"/>
              </a:p>
            </p:txBody>
          </p:sp>
          <p:sp>
            <p:nvSpPr>
              <p:cNvPr id="34" name="Right Arrow 33"/>
              <p:cNvSpPr/>
              <p:nvPr/>
            </p:nvSpPr>
            <p:spPr bwMode="auto">
              <a:xfrm rot="7858026">
                <a:off x="7317926" y="3488872"/>
                <a:ext cx="473075" cy="285750"/>
              </a:xfrm>
              <a:prstGeom prst="rightArrow">
                <a:avLst>
                  <a:gd name="adj1" fmla="val 26666"/>
                  <a:gd name="adj2" fmla="val 50000"/>
                </a:avLst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057400" indent="-228600">
                  <a:buClr>
                    <a:srgbClr val="009999"/>
                  </a:buClr>
                </a:pPr>
                <a:endParaRPr lang="en-GB" smtClean="0"/>
              </a:p>
            </p:txBody>
          </p:sp>
          <p:sp>
            <p:nvSpPr>
              <p:cNvPr id="35" name="Right Arrow 34"/>
              <p:cNvSpPr/>
              <p:nvPr/>
            </p:nvSpPr>
            <p:spPr bwMode="auto">
              <a:xfrm rot="2791280">
                <a:off x="8029918" y="3500779"/>
                <a:ext cx="473075" cy="285750"/>
              </a:xfrm>
              <a:prstGeom prst="rightArrow">
                <a:avLst>
                  <a:gd name="adj1" fmla="val 26666"/>
                  <a:gd name="adj2" fmla="val 50000"/>
                </a:avLst>
              </a:prstGeom>
              <a:gradFill flip="none" rotWithShape="1">
                <a:gsLst>
                  <a:gs pos="0">
                    <a:srgbClr val="0000FF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ln>
                <a:noFill/>
              </a:ln>
              <a:effectLst>
                <a:glow rad="63500">
                  <a:srgbClr val="00B0F0">
                    <a:alpha val="40000"/>
                  </a:srgbClr>
                </a:glow>
              </a:effectLst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2057400" indent="-228600">
                  <a:buClr>
                    <a:srgbClr val="009999"/>
                  </a:buClr>
                </a:pPr>
                <a:endParaRPr lang="en-GB" smtClean="0"/>
              </a:p>
            </p:txBody>
          </p:sp>
        </p:grpSp>
      </p:grpSp>
      <p:pic>
        <p:nvPicPr>
          <p:cNvPr id="6452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3302000"/>
            <a:ext cx="5425285" cy="313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" name="Text Box 12"/>
          <p:cNvSpPr txBox="1">
            <a:spLocks noChangeArrowheads="1"/>
          </p:cNvSpPr>
          <p:nvPr/>
        </p:nvSpPr>
        <p:spPr bwMode="auto">
          <a:xfrm>
            <a:off x="6251899" y="4126372"/>
            <a:ext cx="25932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fontAlgn="auto">
              <a:spcBef>
                <a:spcPts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defRPr/>
            </a:pPr>
            <a:r>
              <a:rPr lang="en-GB" sz="1600" b="1" kern="0" dirty="0" smtClean="0">
                <a:solidFill>
                  <a:srgbClr val="000000"/>
                </a:solidFill>
                <a:effectLst/>
              </a:rPr>
              <a:t>Electron transfer rate is given by</a:t>
            </a:r>
            <a:endParaRPr lang="en-GB" sz="1600" b="1" kern="0" baseline="-25000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194530"/>
              </p:ext>
            </p:extLst>
          </p:nvPr>
        </p:nvGraphicFramePr>
        <p:xfrm>
          <a:off x="6105071" y="4833257"/>
          <a:ext cx="2878070" cy="399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6" name="Equation" r:id="rId4" imgW="1638000" imgH="228600" progId="Equation.3">
                  <p:embed/>
                </p:oleObj>
              </mc:Choice>
              <mc:Fallback>
                <p:oleObj name="Equation" r:id="rId4" imgW="1638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5071" y="4833257"/>
                        <a:ext cx="2878070" cy="3991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itle 1"/>
          <p:cNvSpPr txBox="1">
            <a:spLocks/>
          </p:cNvSpPr>
          <p:nvPr/>
        </p:nvSpPr>
        <p:spPr bwMode="white">
          <a:xfrm>
            <a:off x="3773714" y="115888"/>
            <a:ext cx="5119460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GB" kern="0" dirty="0" smtClean="0">
                <a:solidFill>
                  <a:srgbClr val="FFFFFF"/>
                </a:solidFill>
                <a:effectLst/>
                <a:latin typeface="Arial"/>
                <a:cs typeface="Arial"/>
              </a:rPr>
              <a:t>Modelling </a:t>
            </a:r>
            <a:r>
              <a:rPr lang="en-GB" kern="0" dirty="0">
                <a:solidFill>
                  <a:srgbClr val="FFFFFF"/>
                </a:solidFill>
                <a:effectLst/>
                <a:latin typeface="Arial"/>
                <a:cs typeface="Arial"/>
              </a:rPr>
              <a:t>electron </a:t>
            </a:r>
            <a:r>
              <a:rPr lang="en-GB" kern="0" dirty="0" smtClean="0">
                <a:solidFill>
                  <a:srgbClr val="FFFFFF"/>
                </a:solidFill>
                <a:effectLst/>
                <a:latin typeface="Arial"/>
                <a:cs typeface="Arial"/>
              </a:rPr>
              <a:t>transfer</a:t>
            </a:r>
          </a:p>
        </p:txBody>
      </p:sp>
    </p:spTree>
    <p:extLst>
      <p:ext uri="{BB962C8B-B14F-4D97-AF65-F5344CB8AC3E}">
        <p14:creationId xmlns:p14="http://schemas.microsoft.com/office/powerpoint/2010/main" val="3827718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/>
          <p:cNvSpPr txBox="1">
            <a:spLocks/>
          </p:cNvSpPr>
          <p:nvPr/>
        </p:nvSpPr>
        <p:spPr>
          <a:xfrm>
            <a:off x="2700338" y="232229"/>
            <a:ext cx="6192837" cy="604384"/>
          </a:xfrm>
          <a:prstGeom prst="rect">
            <a:avLst/>
          </a:prstGeom>
        </p:spPr>
        <p:txBody>
          <a:bodyPr/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algn="r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>
              <a:buClrTx/>
              <a:buSzTx/>
              <a:buFontTx/>
              <a:buNone/>
            </a:pPr>
            <a:endParaRPr lang="en-GB" sz="2400" kern="0" dirty="0">
              <a:solidFill>
                <a:srgbClr val="FFFFFF"/>
              </a:solidFill>
              <a:effectLst/>
              <a:latin typeface="Arial"/>
              <a:cs typeface="Arial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45783" y="1052736"/>
            <a:ext cx="8462788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  <a:latin typeface="Arial"/>
                <a:cs typeface="Arial"/>
              </a:rPr>
              <a:t>Electron hopping rate</a:t>
            </a:r>
          </a:p>
          <a:p>
            <a:pPr lvl="1"/>
            <a:r>
              <a:rPr lang="en-GB" dirty="0" smtClean="0">
                <a:effectLst/>
                <a:latin typeface="Arial"/>
                <a:cs typeface="Arial"/>
              </a:rPr>
              <a:t>Adiabatic electron transfer with rate:</a:t>
            </a:r>
          </a:p>
          <a:p>
            <a:pPr lvl="1"/>
            <a:endParaRPr lang="en-GB" dirty="0" smtClean="0">
              <a:effectLst/>
              <a:latin typeface="Arial"/>
              <a:cs typeface="Arial"/>
            </a:endParaRPr>
          </a:p>
          <a:p>
            <a:pPr lvl="1"/>
            <a:endParaRPr lang="en-GB" dirty="0">
              <a:effectLst/>
              <a:latin typeface="Arial"/>
              <a:cs typeface="Arial"/>
            </a:endParaRPr>
          </a:p>
          <a:p>
            <a:pPr lvl="1"/>
            <a:endParaRPr lang="en-GB" dirty="0" smtClean="0">
              <a:effectLst/>
              <a:latin typeface="Arial"/>
              <a:cs typeface="Arial"/>
            </a:endParaRPr>
          </a:p>
          <a:p>
            <a:pPr lvl="1"/>
            <a:r>
              <a:rPr lang="en-GB" dirty="0">
                <a:effectLst/>
                <a:latin typeface="Arial"/>
                <a:cs typeface="Arial"/>
              </a:rPr>
              <a:t>Activation energies from DFT </a:t>
            </a:r>
            <a:r>
              <a:rPr lang="en-GB" dirty="0" smtClean="0">
                <a:effectLst/>
                <a:latin typeface="Arial"/>
                <a:cs typeface="Arial"/>
              </a:rPr>
              <a:t>calculations (Marcus-like model):</a:t>
            </a:r>
          </a:p>
          <a:p>
            <a:pPr lvl="1"/>
            <a:endParaRPr lang="en-GB" dirty="0">
              <a:effectLst/>
              <a:latin typeface="Arial"/>
              <a:cs typeface="Arial"/>
            </a:endParaRPr>
          </a:p>
          <a:p>
            <a:pPr lvl="1"/>
            <a:endParaRPr lang="en-GB" dirty="0" smtClean="0">
              <a:effectLst/>
              <a:latin typeface="Arial"/>
              <a:cs typeface="Arial"/>
            </a:endParaRPr>
          </a:p>
          <a:p>
            <a:pPr lvl="1"/>
            <a:endParaRPr lang="en-GB" dirty="0">
              <a:effectLst/>
              <a:latin typeface="Arial"/>
              <a:cs typeface="Arial"/>
            </a:endParaRPr>
          </a:p>
          <a:p>
            <a:pPr lvl="1"/>
            <a:r>
              <a:rPr lang="en-GB" dirty="0" smtClean="0">
                <a:effectLst/>
                <a:latin typeface="Arial"/>
                <a:cs typeface="Arial"/>
              </a:rPr>
              <a:t>Parameters</a:t>
            </a:r>
            <a:r>
              <a:rPr lang="en-GB" dirty="0">
                <a:effectLst/>
                <a:latin typeface="Arial"/>
                <a:cs typeface="Arial"/>
              </a:rPr>
              <a:t>: </a:t>
            </a:r>
            <a:r>
              <a:rPr lang="en-GB" dirty="0" smtClean="0">
                <a:effectLst/>
                <a:latin typeface="Arial"/>
                <a:cs typeface="Arial"/>
                <a:sym typeface="Symbol"/>
              </a:rPr>
              <a:t></a:t>
            </a:r>
            <a:r>
              <a:rPr lang="en-GB" baseline="-25000" dirty="0" smtClean="0">
                <a:effectLst/>
                <a:latin typeface="Arial"/>
                <a:cs typeface="Arial"/>
              </a:rPr>
              <a:t>el</a:t>
            </a:r>
            <a:r>
              <a:rPr lang="en-GB" dirty="0" smtClean="0">
                <a:effectLst/>
                <a:latin typeface="Arial"/>
                <a:cs typeface="Arial"/>
              </a:rPr>
              <a:t> </a:t>
            </a:r>
            <a:r>
              <a:rPr lang="en-GB" dirty="0">
                <a:effectLst/>
                <a:latin typeface="Arial"/>
                <a:cs typeface="Arial"/>
              </a:rPr>
              <a:t>= 1</a:t>
            </a:r>
            <a:r>
              <a:rPr lang="en-GB" dirty="0" smtClean="0">
                <a:effectLst/>
                <a:latin typeface="Arial"/>
                <a:cs typeface="Arial"/>
              </a:rPr>
              <a:t>, </a:t>
            </a:r>
            <a:r>
              <a:rPr lang="en-GB" dirty="0" smtClean="0">
                <a:effectLst/>
                <a:latin typeface="Arial"/>
                <a:cs typeface="Arial"/>
                <a:sym typeface="Symbol"/>
              </a:rPr>
              <a:t></a:t>
            </a:r>
            <a:r>
              <a:rPr lang="en-GB" dirty="0" smtClean="0">
                <a:effectLst/>
                <a:latin typeface="Arial"/>
                <a:cs typeface="Arial"/>
              </a:rPr>
              <a:t> </a:t>
            </a:r>
            <a:r>
              <a:rPr lang="en-GB" dirty="0">
                <a:effectLst/>
                <a:latin typeface="Arial"/>
                <a:cs typeface="Arial"/>
              </a:rPr>
              <a:t>= 24 THz, </a:t>
            </a:r>
            <a:r>
              <a:rPr lang="en-GB" i="1" dirty="0" err="1" smtClean="0">
                <a:effectLst/>
                <a:latin typeface="Arial"/>
                <a:cs typeface="Arial"/>
              </a:rPr>
              <a:t>E</a:t>
            </a:r>
            <a:r>
              <a:rPr lang="en-GB" baseline="-25000" dirty="0" err="1" smtClean="0">
                <a:effectLst/>
                <a:latin typeface="Arial"/>
                <a:cs typeface="Arial"/>
              </a:rPr>
              <a:t>act</a:t>
            </a:r>
            <a:r>
              <a:rPr lang="en-GB" dirty="0" smtClean="0">
                <a:effectLst/>
                <a:latin typeface="Arial"/>
                <a:cs typeface="Arial"/>
              </a:rPr>
              <a:t> (bulk)= </a:t>
            </a:r>
            <a:r>
              <a:rPr lang="en-GB" dirty="0">
                <a:effectLst/>
                <a:latin typeface="Arial"/>
                <a:cs typeface="Arial"/>
              </a:rPr>
              <a:t>0.3 eV, </a:t>
            </a:r>
            <a:r>
              <a:rPr lang="en-GB" dirty="0" err="1">
                <a:effectLst/>
                <a:latin typeface="Arial"/>
                <a:cs typeface="Arial"/>
              </a:rPr>
              <a:t>H</a:t>
            </a:r>
            <a:r>
              <a:rPr lang="en-GB" baseline="-25000" dirty="0" err="1">
                <a:effectLst/>
                <a:latin typeface="Arial"/>
                <a:cs typeface="Arial"/>
              </a:rPr>
              <a:t>ab</a:t>
            </a:r>
            <a:r>
              <a:rPr lang="en-GB" dirty="0">
                <a:effectLst/>
                <a:latin typeface="Arial"/>
                <a:cs typeface="Arial"/>
              </a:rPr>
              <a:t> = </a:t>
            </a:r>
            <a:r>
              <a:rPr lang="en-GB" dirty="0" smtClean="0">
                <a:effectLst/>
                <a:latin typeface="Arial"/>
                <a:cs typeface="Arial"/>
              </a:rPr>
              <a:t>0.2 eV</a:t>
            </a:r>
            <a:r>
              <a:rPr lang="en-GB" dirty="0">
                <a:effectLst/>
                <a:latin typeface="Arial"/>
                <a:cs typeface="Arial"/>
              </a:rPr>
              <a:t>, </a:t>
            </a:r>
            <a:r>
              <a:rPr lang="en-GB" dirty="0" err="1">
                <a:effectLst/>
                <a:latin typeface="Arial"/>
                <a:cs typeface="Arial"/>
              </a:rPr>
              <a:t>k</a:t>
            </a:r>
            <a:r>
              <a:rPr lang="en-GB" baseline="-25000" dirty="0" err="1">
                <a:effectLst/>
                <a:latin typeface="Arial"/>
                <a:cs typeface="Arial"/>
              </a:rPr>
              <a:t>B</a:t>
            </a:r>
            <a:r>
              <a:rPr lang="en-GB" dirty="0" err="1">
                <a:effectLst/>
                <a:latin typeface="Arial"/>
                <a:cs typeface="Arial"/>
              </a:rPr>
              <a:t>T</a:t>
            </a:r>
            <a:r>
              <a:rPr lang="en-GB" dirty="0">
                <a:effectLst/>
                <a:latin typeface="Arial"/>
                <a:cs typeface="Arial"/>
              </a:rPr>
              <a:t> = 0.026 </a:t>
            </a:r>
            <a:r>
              <a:rPr lang="en-GB" dirty="0" smtClean="0">
                <a:effectLst/>
                <a:latin typeface="Arial"/>
                <a:cs typeface="Arial"/>
              </a:rPr>
              <a:t>eV</a:t>
            </a:r>
          </a:p>
          <a:p>
            <a:pPr lvl="1"/>
            <a:r>
              <a:rPr lang="en-GB" dirty="0" smtClean="0">
                <a:effectLst/>
                <a:latin typeface="Arial"/>
                <a:cs typeface="Arial"/>
              </a:rPr>
              <a:t>Qualitative trends not affected by parameters but absolute currents are</a:t>
            </a:r>
            <a:endParaRPr lang="en-GB" dirty="0">
              <a:effectLst/>
              <a:latin typeface="Arial"/>
              <a:cs typeface="Arial"/>
            </a:endParaRPr>
          </a:p>
          <a:p>
            <a:pPr lvl="1"/>
            <a:endParaRPr lang="en-GB" dirty="0" smtClean="0">
              <a:effectLst/>
              <a:latin typeface="Arial"/>
              <a:cs typeface="Arial"/>
            </a:endParaRP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257" y="1838553"/>
            <a:ext cx="25908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988" y="3481614"/>
            <a:ext cx="21812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0" y="6008915"/>
            <a:ext cx="440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fr-FR" sz="1200" dirty="0">
                <a:effectLst/>
              </a:rPr>
              <a:t> N. </a:t>
            </a:r>
            <a:r>
              <a:rPr lang="fr-FR" sz="1200" dirty="0" smtClean="0">
                <a:effectLst/>
              </a:rPr>
              <a:t>A </a:t>
            </a:r>
            <a:r>
              <a:rPr lang="fr-FR" sz="1200" dirty="0" err="1" smtClean="0">
                <a:effectLst/>
                <a:latin typeface="Arial"/>
              </a:rPr>
              <a:t>Deskins</a:t>
            </a:r>
            <a:r>
              <a:rPr lang="fr-FR" sz="1200" dirty="0">
                <a:effectLst/>
                <a:latin typeface="Arial"/>
              </a:rPr>
              <a:t> </a:t>
            </a:r>
            <a:r>
              <a:rPr lang="fr-FR" sz="1200" dirty="0" smtClean="0">
                <a:effectLst/>
                <a:latin typeface="Arial"/>
              </a:rPr>
              <a:t>and M. Dupuis, Phys</a:t>
            </a:r>
            <a:r>
              <a:rPr lang="fr-FR" sz="1200" dirty="0">
                <a:effectLst/>
                <a:latin typeface="Arial"/>
              </a:rPr>
              <a:t>. </a:t>
            </a:r>
            <a:r>
              <a:rPr lang="fr-FR" sz="1200" dirty="0" err="1">
                <a:effectLst/>
                <a:latin typeface="Arial"/>
              </a:rPr>
              <a:t>Rev</a:t>
            </a:r>
            <a:r>
              <a:rPr lang="fr-FR" sz="1200" dirty="0">
                <a:effectLst/>
                <a:latin typeface="Arial"/>
              </a:rPr>
              <a:t>. </a:t>
            </a:r>
            <a:r>
              <a:rPr lang="fr-FR" sz="1200" dirty="0" smtClean="0">
                <a:effectLst/>
                <a:latin typeface="Arial"/>
              </a:rPr>
              <a:t>B </a:t>
            </a:r>
            <a:r>
              <a:rPr lang="fr-FR" sz="1200" b="1" dirty="0" smtClean="0">
                <a:effectLst/>
                <a:latin typeface="Arial"/>
              </a:rPr>
              <a:t>75</a:t>
            </a:r>
            <a:r>
              <a:rPr lang="fr-FR" sz="1200" dirty="0">
                <a:effectLst/>
                <a:latin typeface="Arial"/>
              </a:rPr>
              <a:t>, </a:t>
            </a:r>
            <a:r>
              <a:rPr lang="fr-FR" sz="1200" dirty="0" smtClean="0">
                <a:effectLst/>
                <a:latin typeface="Arial"/>
              </a:rPr>
              <a:t>195212 (</a:t>
            </a:r>
            <a:r>
              <a:rPr lang="fr-FR" sz="1200" dirty="0" smtClean="0">
                <a:effectLst/>
              </a:rPr>
              <a:t>2007)</a:t>
            </a:r>
            <a:endParaRPr lang="en-GB" sz="1200" dirty="0"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7797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 bwMode="auto">
          <a:xfrm>
            <a:off x="245783" y="1052736"/>
            <a:ext cx="8462788" cy="4964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  <a:latin typeface="Arial"/>
                <a:cs typeface="Arial"/>
              </a:rPr>
              <a:t>Electron-electron interactions</a:t>
            </a:r>
          </a:p>
          <a:p>
            <a:pPr lvl="1"/>
            <a:r>
              <a:rPr lang="en-GB" dirty="0" smtClean="0">
                <a:effectLst/>
                <a:latin typeface="Arial"/>
                <a:cs typeface="Arial"/>
              </a:rPr>
              <a:t>Consider interaction between two electrons in bulk</a:t>
            </a:r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804" y="1907950"/>
            <a:ext cx="5893254" cy="437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713" y="4467906"/>
            <a:ext cx="1288913" cy="75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813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Calculation of </a:t>
            </a:r>
            <a:r>
              <a:rPr lang="en-GB" dirty="0" err="1" smtClean="0"/>
              <a:t>H</a:t>
            </a:r>
            <a:r>
              <a:rPr lang="en-GB" baseline="-25000" dirty="0" err="1" smtClean="0"/>
              <a:t>ab</a:t>
            </a:r>
            <a:r>
              <a:rPr lang="en-GB" baseline="-25000" dirty="0" smtClean="0"/>
              <a:t> </a:t>
            </a:r>
            <a:r>
              <a:rPr lang="en-GB" dirty="0" smtClean="0"/>
              <a:t>and </a:t>
            </a:r>
            <a:r>
              <a:rPr lang="el-GR" dirty="0" smtClean="0"/>
              <a:t>λ</a:t>
            </a:r>
            <a:endParaRPr lang="en-GB" sz="2400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7" y="1125542"/>
            <a:ext cx="5235575" cy="5415867"/>
          </a:xfrm>
        </p:spPr>
        <p:txBody>
          <a:bodyPr/>
          <a:lstStyle/>
          <a:p>
            <a:pPr lvl="0">
              <a:spcAft>
                <a:spcPts val="300"/>
              </a:spcAft>
            </a:pPr>
            <a:r>
              <a:rPr lang="en-GB" dirty="0" smtClean="0"/>
              <a:t>Multi-reference </a:t>
            </a:r>
            <a:r>
              <a:rPr lang="en-GB" dirty="0" err="1" smtClean="0"/>
              <a:t>wavefunction</a:t>
            </a:r>
            <a:r>
              <a:rPr lang="en-GB" dirty="0" smtClean="0"/>
              <a:t> methods</a:t>
            </a:r>
            <a:endParaRPr lang="en-GB" dirty="0"/>
          </a:p>
          <a:p>
            <a:pPr lvl="1">
              <a:spcAft>
                <a:spcPts val="300"/>
              </a:spcAft>
            </a:pPr>
            <a:r>
              <a:rPr lang="en-GB" i="1" dirty="0" err="1" smtClean="0"/>
              <a:t>H</a:t>
            </a:r>
            <a:r>
              <a:rPr lang="en-GB" i="1" baseline="-25000" dirty="0" err="1" smtClean="0"/>
              <a:t>ab</a:t>
            </a:r>
            <a:r>
              <a:rPr lang="en-GB" dirty="0" smtClean="0"/>
              <a:t> accurate but computationally expensive</a:t>
            </a:r>
          </a:p>
          <a:p>
            <a:pPr lvl="1">
              <a:spcAft>
                <a:spcPts val="300"/>
              </a:spcAft>
            </a:pPr>
            <a:r>
              <a:rPr lang="en-GB" dirty="0" smtClean="0"/>
              <a:t>Convergence with respect to atomic basis set</a:t>
            </a:r>
            <a:endParaRPr lang="en-GB" dirty="0"/>
          </a:p>
          <a:p>
            <a:pPr lvl="1">
              <a:spcAft>
                <a:spcPts val="300"/>
              </a:spcAft>
            </a:pPr>
            <a:r>
              <a:rPr lang="en-GB" dirty="0" smtClean="0"/>
              <a:t>Limited to small molecular systems</a:t>
            </a:r>
          </a:p>
          <a:p>
            <a:pPr lvl="1">
              <a:spcAft>
                <a:spcPts val="3000"/>
              </a:spcAft>
            </a:pPr>
            <a:r>
              <a:rPr lang="el-GR" dirty="0"/>
              <a:t>λ</a:t>
            </a:r>
            <a:r>
              <a:rPr lang="en-GB" dirty="0" smtClean="0"/>
              <a:t> requires </a:t>
            </a:r>
            <a:r>
              <a:rPr lang="en-GB" dirty="0"/>
              <a:t>forces </a:t>
            </a:r>
            <a:r>
              <a:rPr lang="en-GB" dirty="0" smtClean="0"/>
              <a:t>(prohibitively expensive)</a:t>
            </a:r>
          </a:p>
          <a:p>
            <a:pPr>
              <a:spcAft>
                <a:spcPts val="300"/>
              </a:spcAft>
            </a:pPr>
            <a:r>
              <a:rPr lang="en-GB" dirty="0" smtClean="0"/>
              <a:t>Density functional theory</a:t>
            </a:r>
          </a:p>
          <a:p>
            <a:pPr lvl="1">
              <a:spcAft>
                <a:spcPts val="300"/>
              </a:spcAft>
            </a:pPr>
            <a:r>
              <a:rPr lang="en-GB" dirty="0" smtClean="0"/>
              <a:t>Large systems (&gt;300 atoms) and forces</a:t>
            </a:r>
          </a:p>
          <a:p>
            <a:pPr lvl="1">
              <a:spcAft>
                <a:spcPts val="300"/>
              </a:spcAft>
            </a:pPr>
            <a:r>
              <a:rPr lang="en-GB" dirty="0" smtClean="0"/>
              <a:t>Self-interaction error</a:t>
            </a:r>
          </a:p>
          <a:p>
            <a:pPr lvl="2">
              <a:spcAft>
                <a:spcPts val="300"/>
              </a:spcAft>
            </a:pPr>
            <a:r>
              <a:rPr lang="en-GB" dirty="0" smtClean="0">
                <a:sym typeface="Symbol"/>
              </a:rPr>
              <a:t>poor description of charge localised states</a:t>
            </a:r>
          </a:p>
          <a:p>
            <a:pPr lvl="2">
              <a:spcAft>
                <a:spcPts val="300"/>
              </a:spcAft>
            </a:pPr>
            <a:r>
              <a:rPr lang="en-GB" dirty="0" smtClean="0">
                <a:sym typeface="Symbol"/>
              </a:rPr>
              <a:t>even for hybrid </a:t>
            </a:r>
            <a:r>
              <a:rPr lang="en-GB" dirty="0" err="1" smtClean="0">
                <a:sym typeface="Symbol"/>
              </a:rPr>
              <a:t>functionals</a:t>
            </a:r>
            <a:r>
              <a:rPr lang="en-GB" dirty="0" smtClean="0">
                <a:sym typeface="Symbol"/>
              </a:rPr>
              <a:t> with non-local exchange</a:t>
            </a:r>
            <a:endParaRPr lang="en-GB" dirty="0"/>
          </a:p>
          <a:p>
            <a:pPr lvl="1">
              <a:spcAft>
                <a:spcPts val="300"/>
              </a:spcAft>
            </a:pPr>
            <a:r>
              <a:rPr lang="en-GB" dirty="0" smtClean="0"/>
              <a:t>Finite </a:t>
            </a:r>
            <a:r>
              <a:rPr lang="en-GB" dirty="0"/>
              <a:t>size effects (</a:t>
            </a:r>
            <a:r>
              <a:rPr lang="en-GB" i="1" dirty="0" err="1"/>
              <a:t>H</a:t>
            </a:r>
            <a:r>
              <a:rPr lang="en-GB" i="1" baseline="-25000" dirty="0" err="1"/>
              <a:t>ab</a:t>
            </a:r>
            <a:r>
              <a:rPr lang="en-GB" dirty="0"/>
              <a:t> and </a:t>
            </a:r>
            <a:r>
              <a:rPr lang="el-GR" dirty="0"/>
              <a:t>λ</a:t>
            </a:r>
            <a:r>
              <a:rPr lang="en-GB" dirty="0" smtClean="0"/>
              <a:t>) for periodic boundary conditions</a:t>
            </a:r>
          </a:p>
        </p:txBody>
      </p:sp>
      <p:pic>
        <p:nvPicPr>
          <p:cNvPr id="4140" name="Picture 44" descr="fig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36" y="1061883"/>
            <a:ext cx="1814052" cy="233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884606" y="3495368"/>
            <a:ext cx="3259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GB" sz="1400" b="1" dirty="0" smtClean="0">
                <a:effectLst/>
                <a:latin typeface="+mj-lt"/>
              </a:rPr>
              <a:t>Hole transfer in C</a:t>
            </a:r>
            <a:r>
              <a:rPr lang="en-GB" sz="1400" b="1" baseline="-25000" dirty="0" smtClean="0">
                <a:effectLst/>
                <a:latin typeface="+mj-lt"/>
              </a:rPr>
              <a:t>2</a:t>
            </a:r>
            <a:r>
              <a:rPr lang="en-GB" sz="1400" b="1" dirty="0" smtClean="0">
                <a:effectLst/>
                <a:latin typeface="+mj-lt"/>
              </a:rPr>
              <a:t>H</a:t>
            </a:r>
            <a:r>
              <a:rPr lang="en-GB" sz="1400" b="1" baseline="-25000" dirty="0" smtClean="0">
                <a:effectLst/>
                <a:latin typeface="+mj-lt"/>
              </a:rPr>
              <a:t>4</a:t>
            </a:r>
            <a:r>
              <a:rPr lang="en-GB" sz="1400" b="1" dirty="0" smtClean="0">
                <a:effectLst/>
                <a:latin typeface="+mj-lt"/>
              </a:rPr>
              <a:t>-</a:t>
            </a:r>
            <a:r>
              <a:rPr lang="en-GB" sz="1400" b="1" dirty="0">
                <a:effectLst/>
                <a:latin typeface="+mj-lt"/>
              </a:rPr>
              <a:t>(</a:t>
            </a:r>
            <a:r>
              <a:rPr lang="en-GB" sz="1400" b="1" dirty="0" smtClean="0">
                <a:effectLst/>
                <a:latin typeface="+mj-lt"/>
              </a:rPr>
              <a:t>CH</a:t>
            </a:r>
            <a:r>
              <a:rPr lang="en-GB" sz="1400" b="1" baseline="-25000" dirty="0" smtClean="0">
                <a:effectLst/>
                <a:latin typeface="+mj-lt"/>
              </a:rPr>
              <a:t>2</a:t>
            </a:r>
            <a:r>
              <a:rPr lang="en-GB" sz="1400" b="1" dirty="0" smtClean="0">
                <a:effectLst/>
                <a:latin typeface="+mj-lt"/>
              </a:rPr>
              <a:t>O)</a:t>
            </a:r>
            <a:r>
              <a:rPr lang="en-GB" sz="1400" b="1" baseline="-25000" dirty="0" smtClean="0">
                <a:effectLst/>
                <a:latin typeface="+mj-lt"/>
              </a:rPr>
              <a:t>n</a:t>
            </a:r>
            <a:r>
              <a:rPr lang="en-GB" sz="1400" b="1" dirty="0" smtClean="0">
                <a:effectLst/>
                <a:latin typeface="+mj-lt"/>
              </a:rPr>
              <a:t>-C</a:t>
            </a:r>
            <a:r>
              <a:rPr lang="en-GB" sz="1400" b="1" baseline="-25000" dirty="0" smtClean="0">
                <a:effectLst/>
                <a:latin typeface="+mj-lt"/>
              </a:rPr>
              <a:t>2</a:t>
            </a:r>
            <a:r>
              <a:rPr lang="en-GB" sz="1400" b="1" dirty="0" smtClean="0">
                <a:effectLst/>
                <a:latin typeface="+mj-lt"/>
              </a:rPr>
              <a:t>H</a:t>
            </a:r>
            <a:r>
              <a:rPr lang="en-GB" sz="1400" b="1" baseline="-25000" dirty="0" smtClean="0">
                <a:effectLst/>
                <a:latin typeface="+mj-lt"/>
              </a:rPr>
              <a:t>4</a:t>
            </a:r>
            <a:endParaRPr lang="en-GB" sz="1400" b="1" dirty="0">
              <a:effectLst/>
              <a:latin typeface="+mj-lt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22029" y="4608343"/>
            <a:ext cx="3201609" cy="1913410"/>
            <a:chOff x="5836542" y="4361601"/>
            <a:chExt cx="3201609" cy="1913410"/>
          </a:xfrm>
        </p:grpSpPr>
        <p:pic>
          <p:nvPicPr>
            <p:cNvPr id="52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8" r="39670" b="13156"/>
            <a:stretch/>
          </p:blipFill>
          <p:spPr bwMode="auto">
            <a:xfrm rot="5400000">
              <a:off x="6580471" y="3617672"/>
              <a:ext cx="1713751" cy="32016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5" name="TextBox 54"/>
            <p:cNvSpPr txBox="1"/>
            <p:nvPr/>
          </p:nvSpPr>
          <p:spPr>
            <a:xfrm>
              <a:off x="6014392" y="5967234"/>
              <a:ext cx="28400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None/>
              </a:pPr>
              <a:r>
                <a:rPr lang="en-GB" sz="1400" b="1" dirty="0" err="1" smtClean="0">
                  <a:effectLst/>
                  <a:latin typeface="+mj-lt"/>
                </a:rPr>
                <a:t>TiN</a:t>
              </a:r>
              <a:r>
                <a:rPr lang="en-GB" sz="1400" b="1" dirty="0" smtClean="0">
                  <a:effectLst/>
                  <a:latin typeface="+mj-lt"/>
                </a:rPr>
                <a:t>/HfO</a:t>
              </a:r>
              <a:r>
                <a:rPr lang="en-GB" sz="1400" b="1" baseline="-25000" dirty="0" smtClean="0">
                  <a:effectLst/>
                  <a:latin typeface="+mj-lt"/>
                </a:rPr>
                <a:t>2</a:t>
              </a:r>
              <a:r>
                <a:rPr lang="en-GB" sz="1400" b="1" dirty="0" smtClean="0">
                  <a:effectLst/>
                  <a:latin typeface="+mj-lt"/>
                </a:rPr>
                <a:t>/</a:t>
              </a:r>
              <a:r>
                <a:rPr lang="en-GB" sz="1400" b="1" dirty="0" err="1" smtClean="0">
                  <a:effectLst/>
                  <a:latin typeface="+mj-lt"/>
                </a:rPr>
                <a:t>TiN</a:t>
              </a:r>
              <a:r>
                <a:rPr lang="en-GB" sz="1400" b="1" dirty="0">
                  <a:effectLst/>
                  <a:latin typeface="+mj-lt"/>
                </a:rPr>
                <a:t> </a:t>
              </a:r>
              <a:r>
                <a:rPr lang="en-GB" sz="1400" b="1" dirty="0" smtClean="0">
                  <a:effectLst/>
                  <a:latin typeface="+mj-lt"/>
                </a:rPr>
                <a:t>tunnel junction</a:t>
              </a:r>
              <a:endParaRPr lang="en-GB" sz="1400" b="1" dirty="0">
                <a:effectLst/>
                <a:latin typeface="+mj-lt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6125028" y="3830133"/>
            <a:ext cx="3018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de-DE" sz="1200" dirty="0" smtClean="0">
                <a:effectLst/>
                <a:latin typeface="+mj-lt"/>
              </a:rPr>
              <a:t>F. </a:t>
            </a:r>
            <a:r>
              <a:rPr lang="de-DE" sz="1200" dirty="0">
                <a:effectLst/>
                <a:latin typeface="+mj-lt"/>
              </a:rPr>
              <a:t>Plasser and </a:t>
            </a:r>
            <a:r>
              <a:rPr lang="de-DE" sz="1200" dirty="0" smtClean="0">
                <a:effectLst/>
                <a:latin typeface="+mj-lt"/>
              </a:rPr>
              <a:t>H. Lischka, J</a:t>
            </a:r>
            <a:r>
              <a:rPr lang="de-DE" sz="1200" dirty="0">
                <a:effectLst/>
                <a:latin typeface="+mj-lt"/>
              </a:rPr>
              <a:t>. Chem. Phys. </a:t>
            </a:r>
            <a:r>
              <a:rPr lang="de-DE" sz="1200" b="1" dirty="0">
                <a:effectLst/>
                <a:latin typeface="+mj-lt"/>
              </a:rPr>
              <a:t>134</a:t>
            </a:r>
            <a:r>
              <a:rPr lang="de-DE" sz="1200" dirty="0">
                <a:effectLst/>
                <a:latin typeface="+mj-lt"/>
              </a:rPr>
              <a:t>, 034309 (2011</a:t>
            </a:r>
            <a:r>
              <a:rPr lang="de-DE" sz="1200" dirty="0" smtClean="0">
                <a:effectLst/>
                <a:latin typeface="+mj-lt"/>
              </a:rPr>
              <a:t>)</a:t>
            </a:r>
            <a:endParaRPr lang="en-GB" sz="120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251276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31" y="1125538"/>
            <a:ext cx="4466311" cy="5028519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GB" dirty="0" smtClean="0"/>
              <a:t>Constrained </a:t>
            </a:r>
            <a:r>
              <a:rPr lang="en-GB" dirty="0"/>
              <a:t>density functional theory</a:t>
            </a:r>
          </a:p>
          <a:p>
            <a:pPr lvl="1">
              <a:spcAft>
                <a:spcPts val="300"/>
              </a:spcAft>
            </a:pPr>
            <a:r>
              <a:rPr lang="en-GB" dirty="0" smtClean="0"/>
              <a:t>Constraint </a:t>
            </a:r>
            <a:r>
              <a:rPr lang="en-GB" dirty="0"/>
              <a:t>to enforce localisation of electron on donor or acceptor</a:t>
            </a:r>
          </a:p>
          <a:p>
            <a:pPr lvl="1">
              <a:spcAft>
                <a:spcPts val="300"/>
              </a:spcAft>
            </a:pPr>
            <a:r>
              <a:rPr lang="en-GB" dirty="0"/>
              <a:t>Construct Hamiltonian in </a:t>
            </a:r>
            <a:r>
              <a:rPr lang="en-GB" dirty="0" smtClean="0"/>
              <a:t>this </a:t>
            </a:r>
            <a:r>
              <a:rPr lang="en-GB" dirty="0" err="1" smtClean="0"/>
              <a:t>diabatic</a:t>
            </a:r>
            <a:r>
              <a:rPr lang="en-GB" dirty="0" smtClean="0"/>
              <a:t> </a:t>
            </a:r>
            <a:r>
              <a:rPr lang="en-GB" dirty="0"/>
              <a:t>(charge localised basis) </a:t>
            </a:r>
            <a:r>
              <a:rPr lang="en-GB" dirty="0">
                <a:sym typeface="Symbol"/>
              </a:rPr>
              <a:t> </a:t>
            </a:r>
            <a:r>
              <a:rPr lang="en-GB" i="1" dirty="0" err="1">
                <a:sym typeface="Symbol"/>
              </a:rPr>
              <a:t>H</a:t>
            </a:r>
            <a:r>
              <a:rPr lang="en-GB" i="1" baseline="-25000" dirty="0" err="1">
                <a:sym typeface="Symbol"/>
              </a:rPr>
              <a:t>ab</a:t>
            </a:r>
            <a:r>
              <a:rPr lang="en-GB" dirty="0">
                <a:sym typeface="Symbol"/>
              </a:rPr>
              <a:t> given by off-diagonal </a:t>
            </a:r>
            <a:r>
              <a:rPr lang="en-GB" dirty="0" smtClean="0">
                <a:sym typeface="Symbol"/>
              </a:rPr>
              <a:t>elements</a:t>
            </a:r>
          </a:p>
        </p:txBody>
      </p:sp>
      <p:pic>
        <p:nvPicPr>
          <p:cNvPr id="5" name="Picture 7" descr="cdf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106" b="68120"/>
          <a:stretch/>
        </p:blipFill>
        <p:spPr bwMode="auto">
          <a:xfrm>
            <a:off x="6721928" y="1536020"/>
            <a:ext cx="2064658" cy="631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29"/>
          <p:cNvSpPr txBox="1">
            <a:spLocks noChangeArrowheads="1"/>
          </p:cNvSpPr>
          <p:nvPr/>
        </p:nvSpPr>
        <p:spPr bwMode="auto">
          <a:xfrm>
            <a:off x="7039397" y="1213075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cs typeface="Times New Roman" pitchFamily="1" charset="0"/>
              </a:rPr>
              <a:t>D----------A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cs typeface="Times New Roman" pitchFamily="1" charset="0"/>
            </a:endParaRPr>
          </a:p>
        </p:txBody>
      </p:sp>
      <p:sp>
        <p:nvSpPr>
          <p:cNvPr id="7" name="TextBox 31"/>
          <p:cNvSpPr txBox="1">
            <a:spLocks noChangeArrowheads="1"/>
          </p:cNvSpPr>
          <p:nvPr/>
        </p:nvSpPr>
        <p:spPr bwMode="auto">
          <a:xfrm>
            <a:off x="7039396" y="1815418"/>
            <a:ext cx="12875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" charset="0"/>
                <a:cs typeface="Times New Roman" pitchFamily="1" charset="0"/>
              </a:rPr>
              <a:t>D----------A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" charset="0"/>
              <a:cs typeface="Times New Roman" pitchFamily="1" charset="0"/>
            </a:endParaRPr>
          </a:p>
        </p:txBody>
      </p:sp>
      <p:sp>
        <p:nvSpPr>
          <p:cNvPr id="8" name="TextBox 33"/>
          <p:cNvSpPr txBox="1">
            <a:spLocks noChangeArrowheads="1"/>
          </p:cNvSpPr>
          <p:nvPr/>
        </p:nvSpPr>
        <p:spPr bwMode="auto">
          <a:xfrm>
            <a:off x="5455884" y="1742849"/>
            <a:ext cx="12362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final state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j-lt"/>
              <a:cs typeface="Times New Roman" pitchFamily="1" charset="0"/>
            </a:endParaRPr>
          </a:p>
        </p:txBody>
      </p:sp>
      <p:sp>
        <p:nvSpPr>
          <p:cNvPr id="9" name="TextBox 34"/>
          <p:cNvSpPr txBox="1">
            <a:spLocks noChangeArrowheads="1"/>
          </p:cNvSpPr>
          <p:nvPr/>
        </p:nvSpPr>
        <p:spPr bwMode="auto">
          <a:xfrm>
            <a:off x="5389962" y="1189491"/>
            <a:ext cx="13388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initial state 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+mj-lt"/>
              <a:cs typeface="Times New Roman" pitchFamily="1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789945"/>
              </p:ext>
            </p:extLst>
          </p:nvPr>
        </p:nvGraphicFramePr>
        <p:xfrm>
          <a:off x="5852886" y="2387828"/>
          <a:ext cx="2362200" cy="1117600"/>
        </p:xfrm>
        <a:graphic>
          <a:graphicData uri="http://schemas.openxmlformats.org/drawingml/2006/table">
            <a:tbl>
              <a:tblPr firstRow="1" bandRow="1"/>
              <a:tblGrid>
                <a:gridCol w="1181100"/>
                <a:gridCol w="1181100"/>
              </a:tblGrid>
              <a:tr h="558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9pPr>
                    </a:lstStyle>
                    <a:p>
                      <a:endParaRPr lang="en-US" sz="180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5880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9pPr>
                    </a:lstStyle>
                    <a:p>
                      <a:endParaRPr lang="en-US" sz="180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defRPr>
                      </a:lvl9pPr>
                    </a:lstStyle>
                    <a:p>
                      <a:endParaRPr lang="en-US" sz="1800" dirty="0"/>
                    </a:p>
                  </a:txBody>
                  <a:tcPr>
                    <a:lnL w="12700" cmpd="sng">
                      <a:solidFill>
                        <a:srgbClr val="000000"/>
                      </a:solidFill>
                    </a:lnL>
                    <a:lnR w="12700" cmpd="sng">
                      <a:solidFill>
                        <a:srgbClr val="000000"/>
                      </a:solidFill>
                    </a:lnR>
                    <a:lnT w="12700" cmpd="sng">
                      <a:solidFill>
                        <a:srgbClr val="000000"/>
                      </a:solidFill>
                    </a:lnT>
                    <a:lnB w="12700" cmpd="sng">
                      <a:solidFill>
                        <a:srgbClr val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7345430"/>
              </p:ext>
            </p:extLst>
          </p:nvPr>
        </p:nvGraphicFramePr>
        <p:xfrm>
          <a:off x="7072086" y="2464027"/>
          <a:ext cx="10493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79" name="Equation" r:id="rId4" imgW="660400" imgH="266700" progId="Equation.3">
                  <p:embed/>
                </p:oleObj>
              </mc:Choice>
              <mc:Fallback>
                <p:oleObj name="Equation" r:id="rId4" imgW="660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086" y="2464027"/>
                        <a:ext cx="10493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796291"/>
              </p:ext>
            </p:extLst>
          </p:nvPr>
        </p:nvGraphicFramePr>
        <p:xfrm>
          <a:off x="5929086" y="2997427"/>
          <a:ext cx="10493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0" name="Equation" r:id="rId6" imgW="660400" imgH="266700" progId="Equation.3">
                  <p:embed/>
                </p:oleObj>
              </mc:Choice>
              <mc:Fallback>
                <p:oleObj name="Equation" r:id="rId6" imgW="660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086" y="2997427"/>
                        <a:ext cx="1049338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4147231"/>
              </p:ext>
            </p:extLst>
          </p:nvPr>
        </p:nvGraphicFramePr>
        <p:xfrm>
          <a:off x="5929086" y="2464027"/>
          <a:ext cx="10493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1" name="Equation" r:id="rId8" imgW="660400" imgH="266700" progId="Equation.3">
                  <p:embed/>
                </p:oleObj>
              </mc:Choice>
              <mc:Fallback>
                <p:oleObj name="Equation" r:id="rId8" imgW="660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9086" y="2464027"/>
                        <a:ext cx="1049338" cy="423862"/>
                      </a:xfrm>
                      <a:prstGeom prst="rect">
                        <a:avLst/>
                      </a:prstGeom>
                      <a:solidFill>
                        <a:srgbClr val="3366FF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519196"/>
              </p:ext>
            </p:extLst>
          </p:nvPr>
        </p:nvGraphicFramePr>
        <p:xfrm>
          <a:off x="7072086" y="2997427"/>
          <a:ext cx="1049338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82" name="Equation" r:id="rId10" imgW="660400" imgH="266700" progId="Equation.3">
                  <p:embed/>
                </p:oleObj>
              </mc:Choice>
              <mc:Fallback>
                <p:oleObj name="Equation" r:id="rId10" imgW="660400" imgH="266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2086" y="2997427"/>
                        <a:ext cx="1049338" cy="42386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Picture 7" descr="cdf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74" r="55106"/>
          <a:stretch/>
        </p:blipFill>
        <p:spPr bwMode="auto">
          <a:xfrm>
            <a:off x="6709229" y="874035"/>
            <a:ext cx="2064658" cy="57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0"/>
          <p:cNvSpPr txBox="1">
            <a:spLocks noChangeArrowheads="1"/>
          </p:cNvSpPr>
          <p:nvPr/>
        </p:nvSpPr>
        <p:spPr bwMode="auto">
          <a:xfrm>
            <a:off x="-25397" y="6113916"/>
            <a:ext cx="4495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Q. Wu and T. van </a:t>
            </a:r>
            <a:r>
              <a:rPr kumimoji="0" lang="en-GB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Voorhis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, </a:t>
            </a:r>
            <a:r>
              <a:rPr kumimoji="0" lang="en-GB" sz="1200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Phys. Rev. A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 </a:t>
            </a:r>
            <a:r>
              <a:rPr kumimoji="0" lang="en-GB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72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, 024502 (2005)</a:t>
            </a: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0" y="6332745"/>
            <a:ext cx="449580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H </a:t>
            </a: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Oberhofer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, JB, </a:t>
            </a:r>
            <a:r>
              <a:rPr kumimoji="0" lang="en-US" sz="1200" b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J. Chem. Phys.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133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, 244105 (2010)</a:t>
            </a:r>
            <a:r>
              <a: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Times New Roman" pitchFamily="1" charset="0"/>
              </a:rPr>
              <a:t> 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43575" y="3574480"/>
            <a:ext cx="8435253" cy="2988328"/>
            <a:chOff x="243575" y="3574480"/>
            <a:chExt cx="8435253" cy="2988328"/>
          </a:xfrm>
        </p:grpSpPr>
        <p:pic>
          <p:nvPicPr>
            <p:cNvPr id="17" name="Picture 6" descr="figure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0000" y="3813518"/>
              <a:ext cx="3598828" cy="2749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5829270" y="3909476"/>
              <a:ext cx="26688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GB" sz="1400" b="1" dirty="0" smtClean="0">
                  <a:effectLst/>
                  <a:latin typeface="+mj-lt"/>
                </a:rPr>
                <a:t>Electron transfer in (He-He)</a:t>
              </a:r>
              <a:r>
                <a:rPr lang="en-GB" sz="1400" b="1" baseline="30000" dirty="0" smtClean="0">
                  <a:effectLst/>
                  <a:latin typeface="+mj-lt"/>
                </a:rPr>
                <a:t>+</a:t>
              </a:r>
              <a:endParaRPr lang="en-GB" sz="1400" b="1" baseline="30000" dirty="0">
                <a:effectLst/>
                <a:latin typeface="+mj-lt"/>
              </a:endParaRPr>
            </a:p>
          </p:txBody>
        </p:sp>
        <p:sp>
          <p:nvSpPr>
            <p:cNvPr id="20" name="Content Placeholder 2"/>
            <p:cNvSpPr txBox="1">
              <a:spLocks/>
            </p:cNvSpPr>
            <p:nvPr/>
          </p:nvSpPr>
          <p:spPr bwMode="auto">
            <a:xfrm>
              <a:off x="243575" y="3574480"/>
              <a:ext cx="4466311" cy="2405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Wingdings" pitchFamily="2" charset="2"/>
                <a:buNone/>
                <a:defRPr sz="2000">
                  <a:solidFill>
                    <a:srgbClr val="002060"/>
                  </a:solidFill>
                  <a:latin typeface="+mn-lt"/>
                  <a:ea typeface="+mn-ea"/>
                  <a:cs typeface="+mn-cs"/>
                </a:defRPr>
              </a:lvl1pPr>
              <a:lvl2pPr marL="355600" indent="-26035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100000"/>
                <a:buFont typeface="Arial" pitchFamily="34" charset="0"/>
                <a:buChar char="•"/>
                <a:tabLst/>
                <a:defRPr sz="1800">
                  <a:solidFill>
                    <a:srgbClr val="000000"/>
                  </a:solidFill>
                  <a:latin typeface="+mn-lt"/>
                  <a:cs typeface="+mn-cs"/>
                </a:defRPr>
              </a:lvl2pPr>
              <a:lvl3pPr marL="723900" indent="-192088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Arial" pitchFamily="34" charset="0"/>
                <a:buChar char="−"/>
                <a:defRPr sz="1600">
                  <a:solidFill>
                    <a:srgbClr val="000000"/>
                  </a:solidFill>
                  <a:latin typeface="+mn-lt"/>
                  <a:cs typeface="+mn-cs"/>
                </a:defRPr>
              </a:lvl3pPr>
              <a:lvl4pPr marL="976313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Tx/>
                <a:buNone/>
                <a:defRPr sz="1400">
                  <a:solidFill>
                    <a:srgbClr val="000000"/>
                  </a:solidFill>
                  <a:latin typeface="+mn-lt"/>
                  <a:cs typeface="+mn-cs"/>
                </a:defRPr>
              </a:lvl4pPr>
              <a:lvl5pPr marL="1255713" indent="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Tx/>
                <a:buNone/>
                <a:defRPr sz="1400">
                  <a:solidFill>
                    <a:srgbClr val="000000"/>
                  </a:solidFill>
                  <a:latin typeface="+mn-lt"/>
                  <a:cs typeface="+mn-cs"/>
                </a:defRPr>
              </a:lvl5pPr>
              <a:lvl6pPr marL="251460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Wingdings" pitchFamily="2" charset="2"/>
                <a:buChar char="n"/>
                <a:defRPr sz="2400">
                  <a:solidFill>
                    <a:srgbClr val="000000"/>
                  </a:solidFill>
                  <a:latin typeface="+mn-lt"/>
                  <a:cs typeface="+mn-cs"/>
                </a:defRPr>
              </a:lvl6pPr>
              <a:lvl7pPr marL="297180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Wingdings" pitchFamily="2" charset="2"/>
                <a:buChar char="n"/>
                <a:defRPr sz="2400">
                  <a:solidFill>
                    <a:srgbClr val="000000"/>
                  </a:solidFill>
                  <a:latin typeface="+mn-lt"/>
                  <a:cs typeface="+mn-cs"/>
                </a:defRPr>
              </a:lvl7pPr>
              <a:lvl8pPr marL="342900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Wingdings" pitchFamily="2" charset="2"/>
                <a:buChar char="n"/>
                <a:defRPr sz="2400">
                  <a:solidFill>
                    <a:srgbClr val="000000"/>
                  </a:solidFill>
                  <a:latin typeface="+mn-lt"/>
                  <a:cs typeface="+mn-cs"/>
                </a:defRPr>
              </a:lvl8pPr>
              <a:lvl9pPr marL="3886200" indent="-228600" algn="l" rtl="0" eaLnBrk="1" fontAlgn="base" hangingPunct="1">
                <a:spcBef>
                  <a:spcPct val="30000"/>
                </a:spcBef>
                <a:spcAft>
                  <a:spcPct val="0"/>
                </a:spcAft>
                <a:buClr>
                  <a:srgbClr val="002569"/>
                </a:buClr>
                <a:buSzPct val="65000"/>
                <a:buFont typeface="Wingdings" pitchFamily="2" charset="2"/>
                <a:buChar char="n"/>
                <a:defRPr sz="2400">
                  <a:solidFill>
                    <a:srgbClr val="000000"/>
                  </a:solidFill>
                  <a:latin typeface="+mn-lt"/>
                  <a:cs typeface="+mn-cs"/>
                </a:defRPr>
              </a:lvl9pPr>
            </a:lstStyle>
            <a:p>
              <a:pPr lvl="1">
                <a:spcAft>
                  <a:spcPts val="300"/>
                </a:spcAft>
              </a:pPr>
              <a:r>
                <a:rPr lang="en-GB" dirty="0" smtClean="0">
                  <a:effectLst/>
                  <a:sym typeface="Symbol"/>
                </a:rPr>
                <a:t>Good agreement with multi-reference methods for molecular systems</a:t>
              </a:r>
            </a:p>
            <a:p>
              <a:pPr lvl="1">
                <a:spcAft>
                  <a:spcPts val="300"/>
                </a:spcAft>
              </a:pPr>
              <a:r>
                <a:rPr lang="en-GB" dirty="0" smtClean="0">
                  <a:effectLst/>
                  <a:sym typeface="Symbol"/>
                </a:rPr>
                <a:t>Implemented in CPMD code</a:t>
              </a:r>
            </a:p>
            <a:p>
              <a:pPr lvl="2">
                <a:spcAft>
                  <a:spcPts val="300"/>
                </a:spcAft>
              </a:pPr>
              <a:r>
                <a:rPr lang="en-GB" dirty="0" smtClean="0">
                  <a:effectLst/>
                  <a:sym typeface="Symbol"/>
                </a:rPr>
                <a:t>periodic plane wave basis</a:t>
              </a:r>
            </a:p>
            <a:p>
              <a:pPr lvl="2">
                <a:spcAft>
                  <a:spcPts val="300"/>
                </a:spcAft>
              </a:pPr>
              <a:r>
                <a:rPr lang="en-GB" dirty="0" err="1" smtClean="0">
                  <a:effectLst/>
                  <a:sym typeface="Symbol"/>
                </a:rPr>
                <a:t>Troullier</a:t>
              </a:r>
              <a:r>
                <a:rPr lang="en-GB" dirty="0" smtClean="0">
                  <a:effectLst/>
                  <a:sym typeface="Symbol"/>
                </a:rPr>
                <a:t>-Martins or </a:t>
              </a:r>
              <a:r>
                <a:rPr lang="en-GB" dirty="0" err="1" smtClean="0">
                  <a:effectLst/>
                  <a:sym typeface="Symbol"/>
                </a:rPr>
                <a:t>Goedecker-Hutter</a:t>
              </a:r>
              <a:r>
                <a:rPr lang="en-GB" dirty="0" smtClean="0">
                  <a:effectLst/>
                  <a:sym typeface="Symbol"/>
                </a:rPr>
                <a:t> </a:t>
              </a:r>
              <a:r>
                <a:rPr lang="en-GB" dirty="0" err="1" smtClean="0">
                  <a:effectLst/>
                  <a:sym typeface="Symbol"/>
                </a:rPr>
                <a:t>pseudopotentials</a:t>
              </a:r>
              <a:endParaRPr lang="en-GB" dirty="0" smtClean="0">
                <a:effectLst/>
                <a:sym typeface="Symbol"/>
              </a:endParaRPr>
            </a:p>
            <a:p>
              <a:pPr lvl="2">
                <a:spcAft>
                  <a:spcPts val="300"/>
                </a:spcAft>
              </a:pPr>
              <a:r>
                <a:rPr lang="en-GB" dirty="0" smtClean="0">
                  <a:effectLst/>
                  <a:sym typeface="Symbol"/>
                </a:rPr>
                <a:t>GGA and hybrid </a:t>
              </a:r>
              <a:r>
                <a:rPr lang="en-GB" dirty="0" err="1" smtClean="0">
                  <a:effectLst/>
                  <a:sym typeface="Symbol"/>
                </a:rPr>
                <a:t>functionals</a:t>
              </a:r>
              <a:endParaRPr lang="en-GB" dirty="0" smtClean="0">
                <a:effectLst/>
              </a:endParaRPr>
            </a:p>
            <a:p>
              <a:endParaRPr lang="en-GB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0391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2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65" b="15921"/>
          <a:stretch/>
        </p:blipFill>
        <p:spPr bwMode="auto">
          <a:xfrm>
            <a:off x="0" y="915952"/>
            <a:ext cx="9144000" cy="564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910248" y="2921218"/>
            <a:ext cx="3388526" cy="840401"/>
          </a:xfrm>
        </p:spPr>
        <p:txBody>
          <a:bodyPr/>
          <a:lstStyle/>
          <a:p>
            <a:pPr algn="ctr"/>
            <a:r>
              <a:rPr lang="en-GB" sz="4000" cap="small" dirty="0" smtClean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21338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02"/>
          <a:stretch/>
        </p:blipFill>
        <p:spPr bwMode="auto">
          <a:xfrm>
            <a:off x="147489" y="3045029"/>
            <a:ext cx="1908629" cy="933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49"/>
          <a:stretch/>
        </p:blipFill>
        <p:spPr bwMode="auto">
          <a:xfrm>
            <a:off x="7124700" y="3025484"/>
            <a:ext cx="2019300" cy="9426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" t="6970" r="6223" b="1733"/>
          <a:stretch/>
        </p:blipFill>
        <p:spPr bwMode="auto">
          <a:xfrm>
            <a:off x="1968502" y="1478350"/>
            <a:ext cx="5638801" cy="3233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17485" y="4924842"/>
            <a:ext cx="7805772" cy="1525034"/>
            <a:chOff x="317485" y="4924842"/>
            <a:chExt cx="7805772" cy="1525034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79308476"/>
                </p:ext>
              </p:extLst>
            </p:nvPr>
          </p:nvGraphicFramePr>
          <p:xfrm>
            <a:off x="2607128" y="4924842"/>
            <a:ext cx="3996871" cy="55429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9" name="Equation" r:id="rId5" imgW="1638000" imgH="228600" progId="Equation.3">
                    <p:embed/>
                  </p:oleObj>
                </mc:Choice>
                <mc:Fallback>
                  <p:oleObj name="Equation" r:id="rId5" imgW="1638000" imgH="22860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07128" y="4924842"/>
                          <a:ext cx="3996871" cy="55429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3" name="TextBox 30"/>
            <p:cNvSpPr txBox="1">
              <a:spLocks noChangeArrowheads="1"/>
            </p:cNvSpPr>
            <p:nvPr/>
          </p:nvSpPr>
          <p:spPr bwMode="auto">
            <a:xfrm>
              <a:off x="317485" y="5666153"/>
              <a:ext cx="257794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1pPr>
              <a:lvl2pPr marL="37931725" indent="-37474525"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2pPr>
              <a:lvl3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3pPr>
              <a:lvl4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4pPr>
              <a:lvl5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Landau-</a:t>
              </a:r>
              <a:r>
                <a:rPr kumimoji="0" lang="en-US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Zener</a:t>
              </a: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 theory</a:t>
              </a:r>
              <a:endParaRPr lang="en-US" sz="2000" kern="0" dirty="0">
                <a:solidFill>
                  <a:srgbClr val="000000"/>
                </a:solidFill>
                <a:effectLst/>
                <a:latin typeface="+mj-l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(</a:t>
              </a:r>
              <a:r>
                <a:rPr kumimoji="0" lang="en-US" sz="2000" b="0" i="1" u="none" strike="noStrike" kern="0" cap="none" spc="0" normalizeH="0" noProof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H</a:t>
              </a:r>
              <a:r>
                <a:rPr kumimoji="0" lang="en-US" sz="2000" b="0" i="1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ab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  <p:cxnSp>
          <p:nvCxnSpPr>
            <p:cNvPr id="14" name="Straight Arrow Connector 32"/>
            <p:cNvCxnSpPr>
              <a:cxnSpLocks noChangeShapeType="1"/>
            </p:cNvCxnSpPr>
            <p:nvPr/>
          </p:nvCxnSpPr>
          <p:spPr bwMode="auto">
            <a:xfrm flipV="1">
              <a:off x="1725023" y="5362666"/>
              <a:ext cx="1744980" cy="297181"/>
            </a:xfrm>
            <a:prstGeom prst="straightConnector1">
              <a:avLst/>
            </a:prstGeom>
            <a:noFill/>
            <a:ln w="28575">
              <a:solidFill>
                <a:srgbClr val="00B05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ight Brace 7"/>
            <p:cNvSpPr/>
            <p:nvPr/>
          </p:nvSpPr>
          <p:spPr bwMode="auto">
            <a:xfrm rot="5400000">
              <a:off x="4914537" y="4270833"/>
              <a:ext cx="551543" cy="2777308"/>
            </a:xfrm>
            <a:prstGeom prst="rightBrace">
              <a:avLst>
                <a:gd name="adj1" fmla="val 8333"/>
                <a:gd name="adj2" fmla="val 40070"/>
              </a:avLst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0574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tabLst/>
              </a:pPr>
              <a:endParaRPr kumimoji="0" lang="en-GB" sz="20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Arial" charset="0"/>
              </a:endParaRPr>
            </a:p>
          </p:txBody>
        </p:sp>
        <p:sp>
          <p:nvSpPr>
            <p:cNvPr id="22" name="TextBox 30"/>
            <p:cNvSpPr txBox="1">
              <a:spLocks noChangeArrowheads="1"/>
            </p:cNvSpPr>
            <p:nvPr/>
          </p:nvSpPr>
          <p:spPr bwMode="auto">
            <a:xfrm>
              <a:off x="5404243" y="5741990"/>
              <a:ext cx="271901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1pPr>
              <a:lvl2pPr marL="37931725" indent="-37474525"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2pPr>
              <a:lvl3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3pPr>
              <a:lvl4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4pPr>
              <a:lvl5pPr eaLnBrk="0" hangingPunct="0"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" charset="0"/>
                  <a:cs typeface="Times New Roman" pitchFamily="1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Transition state theory</a:t>
              </a:r>
              <a:endParaRPr lang="en-US" sz="2000" kern="0" dirty="0">
                <a:solidFill>
                  <a:srgbClr val="000000"/>
                </a:solidFill>
                <a:effectLst/>
                <a:latin typeface="+mj-l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(</a:t>
              </a:r>
              <a:r>
                <a:rPr kumimoji="0" lang="en-US" sz="2000" b="0" i="1" u="none" strike="noStrike" kern="0" cap="none" spc="0" normalizeH="0" noProof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H</a:t>
              </a:r>
              <a:r>
                <a:rPr kumimoji="0" lang="en-US" sz="2000" b="0" i="1" u="none" strike="noStrike" kern="0" cap="none" spc="0" normalizeH="0" baseline="-25000" noProof="0" dirty="0" err="1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ab</a:t>
              </a:r>
              <a:r>
                <a:rPr kumimoji="0" lang="en-US" sz="2000" b="0" i="1" u="none" strike="noStrike" kern="0" cap="none" spc="0" normalizeH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, </a:t>
              </a:r>
              <a:r>
                <a:rPr kumimoji="0" lang="el-GR" sz="2000" b="0" i="1" u="none" strike="noStrike" kern="0" cap="none" spc="0" normalizeH="0" noProof="0" dirty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+mj-lt"/>
                </a:rPr>
                <a:t>λ</a:t>
              </a:r>
              <a:r>
                <a:rPr kumimoji="0" lang="en-US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</a:rPr>
                <a:t>)</a:t>
              </a:r>
              <a:endPara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endParaRPr>
            </a:p>
          </p:txBody>
        </p:sp>
      </p:grpSp>
      <p:sp>
        <p:nvSpPr>
          <p:cNvPr id="24" name="TextBox 30"/>
          <p:cNvSpPr txBox="1">
            <a:spLocks noChangeArrowheads="1"/>
          </p:cNvSpPr>
          <p:nvPr/>
        </p:nvSpPr>
        <p:spPr bwMode="auto">
          <a:xfrm>
            <a:off x="583004" y="2629854"/>
            <a:ext cx="85151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Initial</a:t>
            </a:r>
          </a:p>
        </p:txBody>
      </p:sp>
      <p:sp>
        <p:nvSpPr>
          <p:cNvPr id="27" name="TextBox 30"/>
          <p:cNvSpPr txBox="1">
            <a:spLocks noChangeArrowheads="1"/>
          </p:cNvSpPr>
          <p:nvPr/>
        </p:nvSpPr>
        <p:spPr bwMode="auto">
          <a:xfrm>
            <a:off x="7849094" y="2590525"/>
            <a:ext cx="7825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Final</a:t>
            </a:r>
          </a:p>
        </p:txBody>
      </p:sp>
      <p:cxnSp>
        <p:nvCxnSpPr>
          <p:cNvPr id="19" name="Straight Connector 18"/>
          <p:cNvCxnSpPr>
            <a:stCxn id="3080" idx="0"/>
          </p:cNvCxnSpPr>
          <p:nvPr/>
        </p:nvCxnSpPr>
        <p:spPr bwMode="auto">
          <a:xfrm>
            <a:off x="4787900" y="1478350"/>
            <a:ext cx="0" cy="2812435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0"/>
          <p:cNvSpPr txBox="1">
            <a:spLocks noChangeArrowheads="1"/>
          </p:cNvSpPr>
          <p:nvPr/>
        </p:nvSpPr>
        <p:spPr bwMode="auto">
          <a:xfrm>
            <a:off x="4559898" y="4268154"/>
            <a:ext cx="479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1pPr>
            <a:lvl2pPr marL="37931725" indent="-37474525"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2pPr>
            <a:lvl3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3pPr>
            <a:lvl4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4pPr>
            <a:lvl5pPr eaLnBrk="0" hangingPunct="0"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" charset="0"/>
                <a:cs typeface="Times New Roman" pitchFamily="1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</a:rPr>
              <a:t>TS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2858" y="1037288"/>
            <a:ext cx="18069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GB" dirty="0">
                <a:solidFill>
                  <a:srgbClr val="000099"/>
                </a:solidFill>
                <a:effectLst/>
                <a:latin typeface="+mj-lt"/>
              </a:rPr>
              <a:t>Marcus theory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6273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884863" cy="5416550"/>
          </a:xfrm>
        </p:spPr>
        <p:txBody>
          <a:bodyPr/>
          <a:lstStyle/>
          <a:p>
            <a:r>
              <a:rPr lang="en-GB" dirty="0" smtClean="0"/>
              <a:t>Predicting </a:t>
            </a:r>
            <a:r>
              <a:rPr lang="en-GB" dirty="0" err="1" smtClean="0"/>
              <a:t>polaron</a:t>
            </a:r>
            <a:r>
              <a:rPr lang="en-GB" dirty="0" smtClean="0"/>
              <a:t> formation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Often parameters (U or HF%) fitted to experimental properties (e.g. band gap)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Does not guarantee self-interaction is eliminated therefore cannot </a:t>
            </a:r>
            <a:r>
              <a:rPr lang="en-GB" b="1" i="1" dirty="0" smtClean="0"/>
              <a:t>predict</a:t>
            </a:r>
            <a:r>
              <a:rPr lang="en-GB" dirty="0" smtClean="0"/>
              <a:t> </a:t>
            </a:r>
            <a:r>
              <a:rPr lang="en-GB" dirty="0" err="1" smtClean="0"/>
              <a:t>polaron</a:t>
            </a:r>
            <a:r>
              <a:rPr lang="en-GB" dirty="0" smtClean="0"/>
              <a:t> formation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An exact functional should satisfy </a:t>
            </a:r>
            <a:r>
              <a:rPr lang="en-GB" dirty="0" err="1" smtClean="0"/>
              <a:t>Janak’s</a:t>
            </a:r>
            <a:r>
              <a:rPr lang="en-GB" dirty="0" smtClean="0"/>
              <a:t> </a:t>
            </a:r>
            <a:r>
              <a:rPr lang="en-GB" dirty="0" err="1" smtClean="0"/>
              <a:t>theorm</a:t>
            </a:r>
            <a:r>
              <a:rPr lang="en-GB" dirty="0" smtClean="0"/>
              <a:t>:</a:t>
            </a:r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2">
              <a:buFont typeface="Arial" charset="0"/>
              <a:buChar char="−"/>
            </a:pPr>
            <a:r>
              <a:rPr lang="en-GB" b="1" dirty="0" smtClean="0"/>
              <a:t>Linear</a:t>
            </a:r>
            <a:r>
              <a:rPr lang="en-GB" dirty="0" smtClean="0"/>
              <a:t> dependence of energy on fractional occupation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LDA/GGA is convex (delocalised), HF is concave (</a:t>
            </a:r>
            <a:r>
              <a:rPr lang="en-GB" dirty="0" err="1" smtClean="0"/>
              <a:t>overlocalises</a:t>
            </a:r>
            <a:r>
              <a:rPr lang="en-GB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GB" dirty="0" smtClean="0">
                <a:sym typeface="Symbol" pitchFamily="18" charset="2"/>
              </a:rPr>
              <a:t>An exact functional should satisfy the DFT-Koopmans’ condition</a:t>
            </a:r>
          </a:p>
          <a:p>
            <a:pPr lvl="1">
              <a:buFont typeface="Arial" charset="0"/>
              <a:buChar char="•"/>
            </a:pPr>
            <a:endParaRPr lang="en-GB" dirty="0" smtClean="0">
              <a:sym typeface="Symbol" pitchFamily="18" charset="2"/>
            </a:endParaRPr>
          </a:p>
          <a:p>
            <a:pPr lvl="1">
              <a:buFont typeface="Arial" charset="0"/>
              <a:buChar char="•"/>
            </a:pPr>
            <a:endParaRPr lang="en-GB" dirty="0" smtClean="0">
              <a:sym typeface="Symbol" pitchFamily="18" charset="2"/>
            </a:endParaRPr>
          </a:p>
          <a:p>
            <a:pPr lvl="1">
              <a:buFont typeface="Arial" charset="0"/>
              <a:buChar char="•"/>
            </a:pPr>
            <a:endParaRPr lang="en-GB" dirty="0" smtClean="0">
              <a:sym typeface="Symbol" pitchFamily="18" charset="2"/>
            </a:endParaRPr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1">
              <a:buFont typeface="Arial" charset="0"/>
              <a:buChar char="•"/>
            </a:pPr>
            <a:endParaRPr lang="en-GB" dirty="0" smtClean="0"/>
          </a:p>
          <a:p>
            <a:pPr lvl="1">
              <a:spcAft>
                <a:spcPts val="1200"/>
              </a:spcAft>
              <a:buFont typeface="Arial" charset="0"/>
              <a:buChar char="•"/>
            </a:pPr>
            <a:endParaRPr lang="en-GB" dirty="0" smtClean="0"/>
          </a:p>
        </p:txBody>
      </p:sp>
      <p:graphicFrame>
        <p:nvGraphicFramePr>
          <p:cNvPr id="19459" name="Object 28"/>
          <p:cNvGraphicFramePr>
            <a:graphicFrameLocks noChangeAspect="1"/>
          </p:cNvGraphicFramePr>
          <p:nvPr/>
        </p:nvGraphicFramePr>
        <p:xfrm>
          <a:off x="1858963" y="3144838"/>
          <a:ext cx="641350" cy="62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9" name="Equation" r:id="rId4" imgW="507960" imgH="393480" progId="Equation.3">
                  <p:embed/>
                </p:oleObj>
              </mc:Choice>
              <mc:Fallback>
                <p:oleObj name="Equation" r:id="rId4" imgW="50796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8963" y="3144838"/>
                        <a:ext cx="641350" cy="62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0" name="Object 30"/>
          <p:cNvGraphicFramePr>
            <a:graphicFrameLocks noChangeAspect="1"/>
          </p:cNvGraphicFramePr>
          <p:nvPr/>
        </p:nvGraphicFramePr>
        <p:xfrm>
          <a:off x="1639888" y="5486400"/>
          <a:ext cx="2754312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50" name="Equation" r:id="rId6" imgW="1955520" imgH="228600" progId="Equation.3">
                  <p:embed/>
                </p:oleObj>
              </mc:Choice>
              <mc:Fallback>
                <p:oleObj name="Equation" r:id="rId6" imgW="19555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9888" y="5486400"/>
                        <a:ext cx="2754312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Cancelation of nonlinearity (CON) method</a:t>
            </a: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0" y="6103938"/>
            <a:ext cx="4778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it-IT" sz="1200" kern="0" dirty="0">
                <a:solidFill>
                  <a:srgbClr val="000000"/>
                </a:solidFill>
                <a:effectLst/>
              </a:rPr>
              <a:t>M. Cococcioni </a:t>
            </a:r>
            <a:r>
              <a:rPr lang="it-IT" sz="1200" kern="0" dirty="0" smtClean="0">
                <a:solidFill>
                  <a:srgbClr val="000000"/>
                </a:solidFill>
                <a:effectLst/>
              </a:rPr>
              <a:t>&amp; </a:t>
            </a:r>
            <a:r>
              <a:rPr lang="it-IT" sz="1200" kern="0" dirty="0">
                <a:solidFill>
                  <a:srgbClr val="000000"/>
                </a:solidFill>
                <a:effectLst/>
              </a:rPr>
              <a:t>S. de Gironcoli, Phys. Rev. B </a:t>
            </a:r>
            <a:r>
              <a:rPr lang="it-IT" sz="1200" b="1" kern="0" dirty="0" smtClean="0">
                <a:solidFill>
                  <a:srgbClr val="000000"/>
                </a:solidFill>
                <a:effectLst/>
              </a:rPr>
              <a:t>71</a:t>
            </a:r>
            <a:r>
              <a:rPr lang="it-IT" sz="1200" kern="0" dirty="0" smtClean="0">
                <a:solidFill>
                  <a:srgbClr val="000000"/>
                </a:solidFill>
                <a:effectLst/>
              </a:rPr>
              <a:t>, 035105 </a:t>
            </a:r>
            <a:r>
              <a:rPr lang="it-IT" sz="1200" kern="0" dirty="0">
                <a:solidFill>
                  <a:srgbClr val="000000"/>
                </a:solidFill>
                <a:effectLst/>
              </a:rPr>
              <a:t>(2005</a:t>
            </a:r>
            <a:r>
              <a:rPr lang="it-IT" sz="1200" kern="0" dirty="0" smtClean="0">
                <a:solidFill>
                  <a:srgbClr val="000000"/>
                </a:solidFill>
                <a:effectLst/>
              </a:rPr>
              <a:t>)</a:t>
            </a:r>
            <a:endParaRPr lang="en-US" sz="1200" kern="0" dirty="0" smtClean="0">
              <a:solidFill>
                <a:srgbClr val="000000"/>
              </a:solidFill>
              <a:effectLst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kern="0" dirty="0">
                <a:solidFill>
                  <a:srgbClr val="000000"/>
                </a:solidFill>
                <a:effectLst/>
              </a:rPr>
              <a:t>S. </a:t>
            </a:r>
            <a:r>
              <a:rPr lang="en-US" sz="1200" kern="0" dirty="0" err="1">
                <a:solidFill>
                  <a:srgbClr val="000000"/>
                </a:solidFill>
                <a:effectLst/>
              </a:rPr>
              <a:t>Lany</a:t>
            </a:r>
            <a:r>
              <a:rPr lang="en-US" sz="1200" kern="0" dirty="0">
                <a:solidFill>
                  <a:srgbClr val="000000"/>
                </a:solidFill>
                <a:effectLst/>
              </a:rPr>
              <a:t> and A. </a:t>
            </a:r>
            <a:r>
              <a:rPr lang="en-US" sz="1200" kern="0" dirty="0" err="1">
                <a:solidFill>
                  <a:srgbClr val="000000"/>
                </a:solidFill>
                <a:effectLst/>
              </a:rPr>
              <a:t>Zunger</a:t>
            </a:r>
            <a:r>
              <a:rPr lang="en-US" sz="1200" kern="0" dirty="0">
                <a:solidFill>
                  <a:srgbClr val="000000"/>
                </a:solidFill>
                <a:effectLst/>
              </a:rPr>
              <a:t>, Phys. Rev. B </a:t>
            </a:r>
            <a:r>
              <a:rPr lang="en-US" sz="1200" b="1" kern="0" dirty="0">
                <a:solidFill>
                  <a:srgbClr val="000000"/>
                </a:solidFill>
                <a:effectLst/>
              </a:rPr>
              <a:t>80</a:t>
            </a:r>
            <a:r>
              <a:rPr lang="en-US" sz="1200" kern="0" dirty="0">
                <a:solidFill>
                  <a:srgbClr val="000000"/>
                </a:solidFill>
                <a:effectLst/>
              </a:rPr>
              <a:t>, 085202 (2009)</a:t>
            </a: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 rot="10800000">
            <a:off x="6440488" y="5900738"/>
            <a:ext cx="2317750" cy="57943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FF9797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4" name="Rectangle 41"/>
          <p:cNvSpPr>
            <a:spLocks noChangeArrowheads="1"/>
          </p:cNvSpPr>
          <p:nvPr/>
        </p:nvSpPr>
        <p:spPr bwMode="auto">
          <a:xfrm>
            <a:off x="6402388" y="3911600"/>
            <a:ext cx="2317750" cy="61912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8388F1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5" name="Line 36"/>
          <p:cNvSpPr>
            <a:spLocks noChangeShapeType="1"/>
          </p:cNvSpPr>
          <p:nvPr/>
        </p:nvSpPr>
        <p:spPr bwMode="auto">
          <a:xfrm flipV="1">
            <a:off x="7108825" y="5443538"/>
            <a:ext cx="379413" cy="1587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6" name="Line 43"/>
          <p:cNvSpPr>
            <a:spLocks noChangeShapeType="1"/>
          </p:cNvSpPr>
          <p:nvPr/>
        </p:nvSpPr>
        <p:spPr bwMode="auto">
          <a:xfrm>
            <a:off x="6402388" y="4541838"/>
            <a:ext cx="2317750" cy="31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7" name="Text Box 35"/>
          <p:cNvSpPr txBox="1">
            <a:spLocks noChangeArrowheads="1"/>
          </p:cNvSpPr>
          <p:nvPr/>
        </p:nvSpPr>
        <p:spPr bwMode="auto">
          <a:xfrm>
            <a:off x="8245475" y="5978525"/>
            <a:ext cx="490538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b="1" kern="0" dirty="0" smtClean="0">
                <a:solidFill>
                  <a:srgbClr val="000000"/>
                </a:solidFill>
                <a:effectLst/>
              </a:rPr>
              <a:t>VB</a:t>
            </a:r>
            <a:endParaRPr lang="en-US" b="1" kern="0" baseline="-250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8" name="Text Box 35"/>
          <p:cNvSpPr txBox="1">
            <a:spLocks noChangeArrowheads="1"/>
          </p:cNvSpPr>
          <p:nvPr/>
        </p:nvSpPr>
        <p:spPr bwMode="auto">
          <a:xfrm>
            <a:off x="8186738" y="4184650"/>
            <a:ext cx="504825" cy="3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fontAlgn="auto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b="1" kern="0" dirty="0" smtClean="0">
                <a:solidFill>
                  <a:srgbClr val="000000"/>
                </a:solidFill>
                <a:effectLst/>
              </a:rPr>
              <a:t>CB</a:t>
            </a:r>
            <a:endParaRPr lang="en-US" b="1" kern="0" baseline="-25000" dirty="0" smtClean="0">
              <a:solidFill>
                <a:srgbClr val="000000"/>
              </a:solidFill>
              <a:effectLst/>
            </a:endParaRPr>
          </a:p>
        </p:txBody>
      </p:sp>
      <p:sp>
        <p:nvSpPr>
          <p:cNvPr id="29" name="Line 49"/>
          <p:cNvSpPr>
            <a:spLocks noChangeShapeType="1"/>
          </p:cNvSpPr>
          <p:nvPr/>
        </p:nvSpPr>
        <p:spPr bwMode="auto">
          <a:xfrm flipV="1">
            <a:off x="7285038" y="5345113"/>
            <a:ext cx="0" cy="1936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0" name="Line 43"/>
          <p:cNvSpPr>
            <a:spLocks noChangeShapeType="1"/>
          </p:cNvSpPr>
          <p:nvPr/>
        </p:nvSpPr>
        <p:spPr bwMode="auto">
          <a:xfrm>
            <a:off x="6440488" y="5892800"/>
            <a:ext cx="2317750" cy="15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V="1">
            <a:off x="7915275" y="5445125"/>
            <a:ext cx="3794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2" name="Line 61"/>
          <p:cNvSpPr>
            <a:spLocks noChangeShapeType="1"/>
          </p:cNvSpPr>
          <p:nvPr/>
        </p:nvSpPr>
        <p:spPr bwMode="auto">
          <a:xfrm flipV="1">
            <a:off x="8058150" y="5346700"/>
            <a:ext cx="0" cy="193675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3" name="Line 62"/>
          <p:cNvSpPr>
            <a:spLocks noChangeShapeType="1"/>
          </p:cNvSpPr>
          <p:nvPr/>
        </p:nvSpPr>
        <p:spPr bwMode="auto">
          <a:xfrm>
            <a:off x="8197850" y="5373688"/>
            <a:ext cx="1588" cy="19208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4" name="AutoShape 64"/>
          <p:cNvSpPr>
            <a:spLocks noChangeArrowheads="1"/>
          </p:cNvSpPr>
          <p:nvPr/>
        </p:nvSpPr>
        <p:spPr bwMode="auto">
          <a:xfrm>
            <a:off x="7215188" y="5037138"/>
            <a:ext cx="881062" cy="433387"/>
          </a:xfrm>
          <a:custGeom>
            <a:avLst/>
            <a:gdLst>
              <a:gd name="G0" fmla="+- -1232559 0 0"/>
              <a:gd name="G1" fmla="+- -11353719 0 0"/>
              <a:gd name="G2" fmla="+- -1232559 0 -11353719"/>
              <a:gd name="G3" fmla="+- 10800 0 0"/>
              <a:gd name="G4" fmla="+- 0 0 -1232559"/>
              <a:gd name="T0" fmla="*/ 360 256 1"/>
              <a:gd name="T1" fmla="*/ 0 256 1"/>
              <a:gd name="G5" fmla="+- G2 T0 T1"/>
              <a:gd name="G6" fmla="?: G2 G2 G5"/>
              <a:gd name="G7" fmla="+- 0 0 G6"/>
              <a:gd name="G8" fmla="+- 7881 0 0"/>
              <a:gd name="G9" fmla="+- 0 0 -11353719"/>
              <a:gd name="G10" fmla="+- 7881 0 2700"/>
              <a:gd name="G11" fmla="cos G10 -1232559"/>
              <a:gd name="G12" fmla="sin G10 -1232559"/>
              <a:gd name="G13" fmla="cos 13500 -1232559"/>
              <a:gd name="G14" fmla="sin 13500 -1232559"/>
              <a:gd name="G15" fmla="+- G11 10800 0"/>
              <a:gd name="G16" fmla="+- G12 10800 0"/>
              <a:gd name="G17" fmla="+- G13 10800 0"/>
              <a:gd name="G18" fmla="+- G14 10800 0"/>
              <a:gd name="G19" fmla="*/ 7881 1 2"/>
              <a:gd name="G20" fmla="+- G19 5400 0"/>
              <a:gd name="G21" fmla="cos G20 -1232559"/>
              <a:gd name="G22" fmla="sin G20 -1232559"/>
              <a:gd name="G23" fmla="+- G21 10800 0"/>
              <a:gd name="G24" fmla="+- G12 G23 G22"/>
              <a:gd name="G25" fmla="+- G22 G23 G11"/>
              <a:gd name="G26" fmla="cos 10800 -1232559"/>
              <a:gd name="G27" fmla="sin 10800 -1232559"/>
              <a:gd name="G28" fmla="cos 7881 -1232559"/>
              <a:gd name="G29" fmla="sin 7881 -1232559"/>
              <a:gd name="G30" fmla="+- G26 10800 0"/>
              <a:gd name="G31" fmla="+- G27 10800 0"/>
              <a:gd name="G32" fmla="+- G28 10800 0"/>
              <a:gd name="G33" fmla="+- G29 10800 0"/>
              <a:gd name="G34" fmla="+- G19 5400 0"/>
              <a:gd name="G35" fmla="cos G34 -11353719"/>
              <a:gd name="G36" fmla="sin G34 -11353719"/>
              <a:gd name="G37" fmla="+/ -11353719 -1232559 2"/>
              <a:gd name="T2" fmla="*/ 180 256 1"/>
              <a:gd name="T3" fmla="*/ 0 256 1"/>
              <a:gd name="G38" fmla="+- G37 T2 T3"/>
              <a:gd name="G39" fmla="?: G2 G37 G38"/>
              <a:gd name="G40" fmla="cos 10800 G39"/>
              <a:gd name="G41" fmla="sin 10800 G39"/>
              <a:gd name="G42" fmla="cos 7881 G39"/>
              <a:gd name="G43" fmla="sin 7881 G39"/>
              <a:gd name="G44" fmla="+- G40 10800 0"/>
              <a:gd name="G45" fmla="+- G41 10800 0"/>
              <a:gd name="G46" fmla="+- G42 10800 0"/>
              <a:gd name="G47" fmla="+- G43 10800 0"/>
              <a:gd name="G48" fmla="+- G35 10800 0"/>
              <a:gd name="G49" fmla="+- G36 10800 0"/>
              <a:gd name="T4" fmla="*/ 9666 w 21600"/>
              <a:gd name="T5" fmla="*/ 59 h 21600"/>
              <a:gd name="T6" fmla="*/ 1523 w 21600"/>
              <a:gd name="T7" fmla="*/ 9701 h 21600"/>
              <a:gd name="T8" fmla="*/ 9972 w 21600"/>
              <a:gd name="T9" fmla="*/ 2962 h 21600"/>
              <a:gd name="T10" fmla="*/ 23579 w 21600"/>
              <a:gd name="T11" fmla="*/ 6447 h 21600"/>
              <a:gd name="T12" fmla="*/ 20983 w 21600"/>
              <a:gd name="T13" fmla="*/ 11726 h 21600"/>
              <a:gd name="T14" fmla="*/ 15704 w 21600"/>
              <a:gd name="T15" fmla="*/ 9129 h 21600"/>
              <a:gd name="T16" fmla="*/ 3163 w 21600"/>
              <a:gd name="T17" fmla="*/ 3163 h 21600"/>
              <a:gd name="T18" fmla="*/ 18437 w 21600"/>
              <a:gd name="T19" fmla="*/ 18437 h 21600"/>
            </a:gdLst>
            <a:ahLst/>
            <a:cxnLst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8260" y="8259"/>
                </a:moveTo>
                <a:cubicBezTo>
                  <a:pt x="17172" y="5066"/>
                  <a:pt x="14173" y="2919"/>
                  <a:pt x="10800" y="2919"/>
                </a:cubicBezTo>
                <a:cubicBezTo>
                  <a:pt x="6806" y="2919"/>
                  <a:pt x="3443" y="5906"/>
                  <a:pt x="2973" y="9872"/>
                </a:cubicBezTo>
                <a:lnTo>
                  <a:pt x="74" y="9529"/>
                </a:lnTo>
                <a:cubicBezTo>
                  <a:pt x="718" y="4094"/>
                  <a:pt x="5326" y="0"/>
                  <a:pt x="10800" y="0"/>
                </a:cubicBezTo>
                <a:cubicBezTo>
                  <a:pt x="15422" y="0"/>
                  <a:pt x="19533" y="2942"/>
                  <a:pt x="21023" y="7318"/>
                </a:cubicBezTo>
                <a:lnTo>
                  <a:pt x="23579" y="6447"/>
                </a:lnTo>
                <a:lnTo>
                  <a:pt x="20983" y="11726"/>
                </a:lnTo>
                <a:lnTo>
                  <a:pt x="15704" y="9129"/>
                </a:lnTo>
                <a:lnTo>
                  <a:pt x="18260" y="8259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6" name="Rectangle 68"/>
          <p:cNvSpPr>
            <a:spLocks noChangeArrowheads="1"/>
          </p:cNvSpPr>
          <p:nvPr/>
        </p:nvSpPr>
        <p:spPr bwMode="auto">
          <a:xfrm>
            <a:off x="6738938" y="4697413"/>
            <a:ext cx="1884362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b="1" kern="0" dirty="0">
                <a:solidFill>
                  <a:sysClr val="windowText" lastClr="000000"/>
                </a:solidFill>
                <a:effectLst/>
              </a:rPr>
              <a:t>add electron (</a:t>
            </a:r>
            <a:r>
              <a:rPr lang="en-GB" sz="1400" b="1" i="1" kern="0" dirty="0">
                <a:solidFill>
                  <a:sysClr val="windowText" lastClr="000000"/>
                </a:solidFill>
                <a:effectLst/>
              </a:rPr>
              <a:t>E</a:t>
            </a:r>
            <a:r>
              <a:rPr lang="en-GB" sz="1400" b="1" i="1" kern="0" baseline="-25000" dirty="0">
                <a:solidFill>
                  <a:sysClr val="windowText" lastClr="000000"/>
                </a:solidFill>
                <a:effectLst/>
              </a:rPr>
              <a:t>+/0</a:t>
            </a:r>
            <a:r>
              <a:rPr lang="en-GB" sz="1400" b="1" kern="0" dirty="0">
                <a:solidFill>
                  <a:sysClr val="windowText" lastClr="000000"/>
                </a:solidFill>
                <a:effectLst/>
              </a:rPr>
              <a:t>)</a:t>
            </a:r>
            <a:endParaRPr lang="en-US" sz="1400" b="1" kern="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38" name="Text Box 76"/>
          <p:cNvSpPr txBox="1">
            <a:spLocks noChangeArrowheads="1"/>
          </p:cNvSpPr>
          <p:nvPr/>
        </p:nvSpPr>
        <p:spPr bwMode="auto">
          <a:xfrm>
            <a:off x="6789738" y="5233988"/>
            <a:ext cx="330200" cy="31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i="1" kern="0" dirty="0" err="1">
                <a:solidFill>
                  <a:sysClr val="windowText" lastClr="000000"/>
                </a:solidFill>
                <a:effectLst/>
              </a:rPr>
              <a:t>e</a:t>
            </a:r>
            <a:r>
              <a:rPr lang="en-GB" i="1" kern="0" baseline="-25000" dirty="0" err="1">
                <a:solidFill>
                  <a:sysClr val="windowText" lastClr="000000"/>
                </a:solidFill>
                <a:effectLst/>
              </a:rPr>
              <a:t>i</a:t>
            </a:r>
            <a:endParaRPr lang="en-US" i="1" kern="0" baseline="-25000" dirty="0">
              <a:solidFill>
                <a:sysClr val="windowText" lastClr="000000"/>
              </a:solidFill>
              <a:effectLst/>
            </a:endParaRPr>
          </a:p>
        </p:txBody>
      </p:sp>
      <p:grpSp>
        <p:nvGrpSpPr>
          <p:cNvPr id="19477" name="Group 74"/>
          <p:cNvGrpSpPr>
            <a:grpSpLocks/>
          </p:cNvGrpSpPr>
          <p:nvPr/>
        </p:nvGrpSpPr>
        <p:grpSpPr bwMode="auto">
          <a:xfrm>
            <a:off x="6088063" y="1163638"/>
            <a:ext cx="2843212" cy="2212975"/>
            <a:chOff x="6178696" y="1190327"/>
            <a:chExt cx="2842511" cy="2213709"/>
          </a:xfrm>
        </p:grpSpPr>
        <p:cxnSp>
          <p:nvCxnSpPr>
            <p:cNvPr id="19479" name="Straight Connector 44"/>
            <p:cNvCxnSpPr>
              <a:cxnSpLocks noChangeShapeType="1"/>
            </p:cNvCxnSpPr>
            <p:nvPr/>
          </p:nvCxnSpPr>
          <p:spPr bwMode="auto">
            <a:xfrm>
              <a:off x="6474125" y="1359604"/>
              <a:ext cx="14514" cy="172720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80" name="Straight Connector 45"/>
            <p:cNvCxnSpPr>
              <a:cxnSpLocks noChangeShapeType="1"/>
            </p:cNvCxnSpPr>
            <p:nvPr/>
          </p:nvCxnSpPr>
          <p:spPr bwMode="auto">
            <a:xfrm flipH="1">
              <a:off x="6481019" y="3069024"/>
              <a:ext cx="2344057" cy="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481" name="TextBox 47"/>
            <p:cNvSpPr txBox="1">
              <a:spLocks noChangeArrowheads="1"/>
            </p:cNvSpPr>
            <p:nvPr/>
          </p:nvSpPr>
          <p:spPr bwMode="auto">
            <a:xfrm>
              <a:off x="7670646" y="3055957"/>
              <a:ext cx="32092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600">
                  <a:effectLst/>
                </a:rPr>
                <a:t>N</a:t>
              </a:r>
            </a:p>
          </p:txBody>
        </p:sp>
        <p:sp>
          <p:nvSpPr>
            <p:cNvPr id="19482" name="TextBox 48"/>
            <p:cNvSpPr txBox="1">
              <a:spLocks noChangeArrowheads="1"/>
            </p:cNvSpPr>
            <p:nvPr/>
          </p:nvSpPr>
          <p:spPr bwMode="auto">
            <a:xfrm>
              <a:off x="6178696" y="1190327"/>
              <a:ext cx="31130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600">
                  <a:effectLst/>
                </a:rPr>
                <a:t>E</a:t>
              </a:r>
            </a:p>
          </p:txBody>
        </p:sp>
        <p:sp>
          <p:nvSpPr>
            <p:cNvPr id="19483" name="TextBox 50"/>
            <p:cNvSpPr txBox="1">
              <a:spLocks noChangeArrowheads="1"/>
            </p:cNvSpPr>
            <p:nvPr/>
          </p:nvSpPr>
          <p:spPr bwMode="auto">
            <a:xfrm>
              <a:off x="8352373" y="1353848"/>
              <a:ext cx="550151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200">
                  <a:effectLst/>
                </a:rPr>
                <a:t>Exact</a:t>
              </a:r>
            </a:p>
          </p:txBody>
        </p:sp>
        <p:sp>
          <p:nvSpPr>
            <p:cNvPr id="6" name="Freeform 5"/>
            <p:cNvSpPr/>
            <p:nvPr/>
          </p:nvSpPr>
          <p:spPr bwMode="auto">
            <a:xfrm>
              <a:off x="6511989" y="1733432"/>
              <a:ext cx="2225126" cy="1087798"/>
            </a:xfrm>
            <a:custGeom>
              <a:avLst/>
              <a:gdLst>
                <a:gd name="connsiteX0" fmla="*/ 0 w 2225040"/>
                <a:gd name="connsiteY0" fmla="*/ 0 h 1088114"/>
                <a:gd name="connsiteX1" fmla="*/ 365760 w 2225040"/>
                <a:gd name="connsiteY1" fmla="*/ 617220 h 1088114"/>
                <a:gd name="connsiteX2" fmla="*/ 952500 w 2225040"/>
                <a:gd name="connsiteY2" fmla="*/ 975360 h 1088114"/>
                <a:gd name="connsiteX3" fmla="*/ 1668780 w 2225040"/>
                <a:gd name="connsiteY3" fmla="*/ 1074420 h 1088114"/>
                <a:gd name="connsiteX4" fmla="*/ 2225040 w 2225040"/>
                <a:gd name="connsiteY4" fmla="*/ 716280 h 108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5040" h="1088114">
                  <a:moveTo>
                    <a:pt x="0" y="0"/>
                  </a:moveTo>
                  <a:cubicBezTo>
                    <a:pt x="103505" y="227330"/>
                    <a:pt x="207010" y="454660"/>
                    <a:pt x="365760" y="617220"/>
                  </a:cubicBezTo>
                  <a:cubicBezTo>
                    <a:pt x="524510" y="779780"/>
                    <a:pt x="735330" y="899160"/>
                    <a:pt x="952500" y="975360"/>
                  </a:cubicBezTo>
                  <a:cubicBezTo>
                    <a:pt x="1169670" y="1051560"/>
                    <a:pt x="1456690" y="1117600"/>
                    <a:pt x="1668780" y="1074420"/>
                  </a:cubicBezTo>
                  <a:cubicBezTo>
                    <a:pt x="1880870" y="1031240"/>
                    <a:pt x="2052955" y="873760"/>
                    <a:pt x="2225040" y="716280"/>
                  </a:cubicBezTo>
                </a:path>
              </a:pathLst>
            </a:custGeom>
            <a:noFill/>
            <a:ln w="3810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057400" indent="-228600">
                <a:buClr>
                  <a:srgbClr val="009999"/>
                </a:buClr>
                <a:defRPr/>
              </a:pPr>
              <a:endParaRPr lang="en-GB"/>
            </a:p>
          </p:txBody>
        </p:sp>
        <p:sp>
          <p:nvSpPr>
            <p:cNvPr id="9" name="Freeform 8"/>
            <p:cNvSpPr/>
            <p:nvPr/>
          </p:nvSpPr>
          <p:spPr bwMode="auto">
            <a:xfrm>
              <a:off x="6694506" y="1660383"/>
              <a:ext cx="2036261" cy="1121147"/>
            </a:xfrm>
            <a:custGeom>
              <a:avLst/>
              <a:gdLst>
                <a:gd name="connsiteX0" fmla="*/ 0 w 2036498"/>
                <a:gd name="connsiteY0" fmla="*/ 0 h 1120209"/>
                <a:gd name="connsiteX1" fmla="*/ 167640 w 2036498"/>
                <a:gd name="connsiteY1" fmla="*/ 312420 h 1120209"/>
                <a:gd name="connsiteX2" fmla="*/ 205740 w 2036498"/>
                <a:gd name="connsiteY2" fmla="*/ 601980 h 1120209"/>
                <a:gd name="connsiteX3" fmla="*/ 205740 w 2036498"/>
                <a:gd name="connsiteY3" fmla="*/ 678180 h 1120209"/>
                <a:gd name="connsiteX4" fmla="*/ 426720 w 2036498"/>
                <a:gd name="connsiteY4" fmla="*/ 701040 h 1120209"/>
                <a:gd name="connsiteX5" fmla="*/ 822960 w 2036498"/>
                <a:gd name="connsiteY5" fmla="*/ 822960 h 1120209"/>
                <a:gd name="connsiteX6" fmla="*/ 1043940 w 2036498"/>
                <a:gd name="connsiteY6" fmla="*/ 1005840 h 1120209"/>
                <a:gd name="connsiteX7" fmla="*/ 1120140 w 2036498"/>
                <a:gd name="connsiteY7" fmla="*/ 1120140 h 1120209"/>
                <a:gd name="connsiteX8" fmla="*/ 1333500 w 2036498"/>
                <a:gd name="connsiteY8" fmla="*/ 990600 h 1120209"/>
                <a:gd name="connsiteX9" fmla="*/ 1638300 w 2036498"/>
                <a:gd name="connsiteY9" fmla="*/ 822960 h 1120209"/>
                <a:gd name="connsiteX10" fmla="*/ 2004060 w 2036498"/>
                <a:gd name="connsiteY10" fmla="*/ 822960 h 1120209"/>
                <a:gd name="connsiteX11" fmla="*/ 2019300 w 2036498"/>
                <a:gd name="connsiteY11" fmla="*/ 800100 h 1120209"/>
                <a:gd name="connsiteX12" fmla="*/ 2011680 w 2036498"/>
                <a:gd name="connsiteY12" fmla="*/ 807720 h 1120209"/>
                <a:gd name="connsiteX0" fmla="*/ 0 w 2036498"/>
                <a:gd name="connsiteY0" fmla="*/ 0 h 1120209"/>
                <a:gd name="connsiteX1" fmla="*/ 167640 w 2036498"/>
                <a:gd name="connsiteY1" fmla="*/ 312420 h 1120209"/>
                <a:gd name="connsiteX2" fmla="*/ 205740 w 2036498"/>
                <a:gd name="connsiteY2" fmla="*/ 601980 h 1120209"/>
                <a:gd name="connsiteX3" fmla="*/ 274320 w 2036498"/>
                <a:gd name="connsiteY3" fmla="*/ 731520 h 1120209"/>
                <a:gd name="connsiteX4" fmla="*/ 426720 w 2036498"/>
                <a:gd name="connsiteY4" fmla="*/ 701040 h 1120209"/>
                <a:gd name="connsiteX5" fmla="*/ 822960 w 2036498"/>
                <a:gd name="connsiteY5" fmla="*/ 822960 h 1120209"/>
                <a:gd name="connsiteX6" fmla="*/ 1043940 w 2036498"/>
                <a:gd name="connsiteY6" fmla="*/ 1005840 h 1120209"/>
                <a:gd name="connsiteX7" fmla="*/ 1120140 w 2036498"/>
                <a:gd name="connsiteY7" fmla="*/ 1120140 h 1120209"/>
                <a:gd name="connsiteX8" fmla="*/ 1333500 w 2036498"/>
                <a:gd name="connsiteY8" fmla="*/ 990600 h 1120209"/>
                <a:gd name="connsiteX9" fmla="*/ 1638300 w 2036498"/>
                <a:gd name="connsiteY9" fmla="*/ 822960 h 1120209"/>
                <a:gd name="connsiteX10" fmla="*/ 2004060 w 2036498"/>
                <a:gd name="connsiteY10" fmla="*/ 822960 h 1120209"/>
                <a:gd name="connsiteX11" fmla="*/ 2019300 w 2036498"/>
                <a:gd name="connsiteY11" fmla="*/ 800100 h 1120209"/>
                <a:gd name="connsiteX12" fmla="*/ 2011680 w 2036498"/>
                <a:gd name="connsiteY12" fmla="*/ 807720 h 1120209"/>
                <a:gd name="connsiteX0" fmla="*/ 0 w 2036498"/>
                <a:gd name="connsiteY0" fmla="*/ 0 h 1120209"/>
                <a:gd name="connsiteX1" fmla="*/ 167640 w 2036498"/>
                <a:gd name="connsiteY1" fmla="*/ 312420 h 1120209"/>
                <a:gd name="connsiteX2" fmla="*/ 205740 w 2036498"/>
                <a:gd name="connsiteY2" fmla="*/ 601980 h 1120209"/>
                <a:gd name="connsiteX3" fmla="*/ 236220 w 2036498"/>
                <a:gd name="connsiteY3" fmla="*/ 731520 h 1120209"/>
                <a:gd name="connsiteX4" fmla="*/ 426720 w 2036498"/>
                <a:gd name="connsiteY4" fmla="*/ 701040 h 1120209"/>
                <a:gd name="connsiteX5" fmla="*/ 822960 w 2036498"/>
                <a:gd name="connsiteY5" fmla="*/ 822960 h 1120209"/>
                <a:gd name="connsiteX6" fmla="*/ 1043940 w 2036498"/>
                <a:gd name="connsiteY6" fmla="*/ 1005840 h 1120209"/>
                <a:gd name="connsiteX7" fmla="*/ 1120140 w 2036498"/>
                <a:gd name="connsiteY7" fmla="*/ 1120140 h 1120209"/>
                <a:gd name="connsiteX8" fmla="*/ 1333500 w 2036498"/>
                <a:gd name="connsiteY8" fmla="*/ 990600 h 1120209"/>
                <a:gd name="connsiteX9" fmla="*/ 1638300 w 2036498"/>
                <a:gd name="connsiteY9" fmla="*/ 822960 h 1120209"/>
                <a:gd name="connsiteX10" fmla="*/ 2004060 w 2036498"/>
                <a:gd name="connsiteY10" fmla="*/ 822960 h 1120209"/>
                <a:gd name="connsiteX11" fmla="*/ 2019300 w 2036498"/>
                <a:gd name="connsiteY11" fmla="*/ 800100 h 1120209"/>
                <a:gd name="connsiteX12" fmla="*/ 2011680 w 2036498"/>
                <a:gd name="connsiteY12" fmla="*/ 807720 h 1120209"/>
                <a:gd name="connsiteX0" fmla="*/ 0 w 2036498"/>
                <a:gd name="connsiteY0" fmla="*/ 0 h 1120695"/>
                <a:gd name="connsiteX1" fmla="*/ 167640 w 2036498"/>
                <a:gd name="connsiteY1" fmla="*/ 312420 h 1120695"/>
                <a:gd name="connsiteX2" fmla="*/ 205740 w 2036498"/>
                <a:gd name="connsiteY2" fmla="*/ 601980 h 1120695"/>
                <a:gd name="connsiteX3" fmla="*/ 236220 w 2036498"/>
                <a:gd name="connsiteY3" fmla="*/ 731520 h 1120695"/>
                <a:gd name="connsiteX4" fmla="*/ 426720 w 2036498"/>
                <a:gd name="connsiteY4" fmla="*/ 701040 h 1120695"/>
                <a:gd name="connsiteX5" fmla="*/ 822960 w 2036498"/>
                <a:gd name="connsiteY5" fmla="*/ 822960 h 1120695"/>
                <a:gd name="connsiteX6" fmla="*/ 1043940 w 2036498"/>
                <a:gd name="connsiteY6" fmla="*/ 1005840 h 1120695"/>
                <a:gd name="connsiteX7" fmla="*/ 1120140 w 2036498"/>
                <a:gd name="connsiteY7" fmla="*/ 1120140 h 1120695"/>
                <a:gd name="connsiteX8" fmla="*/ 1325880 w 2036498"/>
                <a:gd name="connsiteY8" fmla="*/ 960120 h 1120695"/>
                <a:gd name="connsiteX9" fmla="*/ 1638300 w 2036498"/>
                <a:gd name="connsiteY9" fmla="*/ 822960 h 1120695"/>
                <a:gd name="connsiteX10" fmla="*/ 2004060 w 2036498"/>
                <a:gd name="connsiteY10" fmla="*/ 822960 h 1120695"/>
                <a:gd name="connsiteX11" fmla="*/ 2019300 w 2036498"/>
                <a:gd name="connsiteY11" fmla="*/ 800100 h 1120695"/>
                <a:gd name="connsiteX12" fmla="*/ 2011680 w 2036498"/>
                <a:gd name="connsiteY12" fmla="*/ 807720 h 112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98" h="1120695">
                  <a:moveTo>
                    <a:pt x="0" y="0"/>
                  </a:moveTo>
                  <a:cubicBezTo>
                    <a:pt x="66675" y="106045"/>
                    <a:pt x="133350" y="212090"/>
                    <a:pt x="167640" y="312420"/>
                  </a:cubicBezTo>
                  <a:cubicBezTo>
                    <a:pt x="201930" y="412750"/>
                    <a:pt x="194310" y="532130"/>
                    <a:pt x="205740" y="601980"/>
                  </a:cubicBezTo>
                  <a:cubicBezTo>
                    <a:pt x="217170" y="671830"/>
                    <a:pt x="199390" y="715010"/>
                    <a:pt x="236220" y="731520"/>
                  </a:cubicBezTo>
                  <a:cubicBezTo>
                    <a:pt x="273050" y="748030"/>
                    <a:pt x="328930" y="685800"/>
                    <a:pt x="426720" y="701040"/>
                  </a:cubicBezTo>
                  <a:cubicBezTo>
                    <a:pt x="524510" y="716280"/>
                    <a:pt x="720090" y="772160"/>
                    <a:pt x="822960" y="822960"/>
                  </a:cubicBezTo>
                  <a:cubicBezTo>
                    <a:pt x="925830" y="873760"/>
                    <a:pt x="994410" y="956310"/>
                    <a:pt x="1043940" y="1005840"/>
                  </a:cubicBezTo>
                  <a:cubicBezTo>
                    <a:pt x="1093470" y="1055370"/>
                    <a:pt x="1073150" y="1127760"/>
                    <a:pt x="1120140" y="1120140"/>
                  </a:cubicBezTo>
                  <a:cubicBezTo>
                    <a:pt x="1167130" y="1112520"/>
                    <a:pt x="1239520" y="1009650"/>
                    <a:pt x="1325880" y="960120"/>
                  </a:cubicBezTo>
                  <a:cubicBezTo>
                    <a:pt x="1412240" y="910590"/>
                    <a:pt x="1525270" y="845820"/>
                    <a:pt x="1638300" y="822960"/>
                  </a:cubicBezTo>
                  <a:cubicBezTo>
                    <a:pt x="1751330" y="800100"/>
                    <a:pt x="1940560" y="826770"/>
                    <a:pt x="2004060" y="822960"/>
                  </a:cubicBezTo>
                  <a:cubicBezTo>
                    <a:pt x="2067560" y="819150"/>
                    <a:pt x="2018030" y="802640"/>
                    <a:pt x="2019300" y="800100"/>
                  </a:cubicBezTo>
                  <a:cubicBezTo>
                    <a:pt x="2020570" y="797560"/>
                    <a:pt x="2016125" y="802640"/>
                    <a:pt x="2011680" y="807720"/>
                  </a:cubicBezTo>
                </a:path>
              </a:pathLst>
            </a:cu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2057400" indent="-228600">
                <a:buClr>
                  <a:srgbClr val="009999"/>
                </a:buClr>
                <a:defRPr/>
              </a:pPr>
              <a:endParaRPr lang="en-GB"/>
            </a:p>
          </p:txBody>
        </p:sp>
        <p:cxnSp>
          <p:nvCxnSpPr>
            <p:cNvPr id="19486" name="Straight Connector 13"/>
            <p:cNvCxnSpPr>
              <a:cxnSpLocks noChangeShapeType="1"/>
              <a:endCxn id="9" idx="3"/>
            </p:cNvCxnSpPr>
            <p:nvPr/>
          </p:nvCxnSpPr>
          <p:spPr bwMode="auto">
            <a:xfrm>
              <a:off x="6610350" y="1684020"/>
              <a:ext cx="320040" cy="70866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87" name="Straight Connector 51"/>
            <p:cNvCxnSpPr>
              <a:cxnSpLocks noChangeShapeType="1"/>
              <a:endCxn id="9" idx="7"/>
            </p:cNvCxnSpPr>
            <p:nvPr/>
          </p:nvCxnSpPr>
          <p:spPr bwMode="auto">
            <a:xfrm>
              <a:off x="6915150" y="2377440"/>
              <a:ext cx="899160" cy="40386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88" name="Straight Connector 52"/>
            <p:cNvCxnSpPr>
              <a:cxnSpLocks noChangeShapeType="1"/>
              <a:stCxn id="9" idx="7"/>
            </p:cNvCxnSpPr>
            <p:nvPr/>
          </p:nvCxnSpPr>
          <p:spPr bwMode="auto">
            <a:xfrm flipV="1">
              <a:off x="7814310" y="2484120"/>
              <a:ext cx="883920" cy="297180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489" name="TextBox 53"/>
            <p:cNvSpPr txBox="1">
              <a:spLocks noChangeArrowheads="1"/>
            </p:cNvSpPr>
            <p:nvPr/>
          </p:nvSpPr>
          <p:spPr bwMode="auto">
            <a:xfrm>
              <a:off x="8438996" y="3065482"/>
              <a:ext cx="582211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600">
                  <a:effectLst/>
                </a:rPr>
                <a:t>N+1</a:t>
              </a:r>
            </a:p>
          </p:txBody>
        </p:sp>
        <p:sp>
          <p:nvSpPr>
            <p:cNvPr id="19490" name="TextBox 54"/>
            <p:cNvSpPr txBox="1">
              <a:spLocks noChangeArrowheads="1"/>
            </p:cNvSpPr>
            <p:nvPr/>
          </p:nvSpPr>
          <p:spPr bwMode="auto">
            <a:xfrm>
              <a:off x="6692746" y="3040082"/>
              <a:ext cx="50847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600">
                  <a:effectLst/>
                </a:rPr>
                <a:t>N-1</a:t>
              </a:r>
            </a:p>
          </p:txBody>
        </p:sp>
        <p:cxnSp>
          <p:nvCxnSpPr>
            <p:cNvPr id="19491" name="Straight Connector 18"/>
            <p:cNvCxnSpPr>
              <a:cxnSpLocks noChangeShapeType="1"/>
            </p:cNvCxnSpPr>
            <p:nvPr/>
          </p:nvCxnSpPr>
          <p:spPr bwMode="auto">
            <a:xfrm flipV="1">
              <a:off x="6927850" y="1358900"/>
              <a:ext cx="0" cy="171450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92" name="Straight Connector 57"/>
            <p:cNvCxnSpPr>
              <a:cxnSpLocks noChangeShapeType="1"/>
            </p:cNvCxnSpPr>
            <p:nvPr/>
          </p:nvCxnSpPr>
          <p:spPr bwMode="auto">
            <a:xfrm flipV="1">
              <a:off x="7823200" y="1371600"/>
              <a:ext cx="0" cy="1714500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93" name="Straight Connector 58"/>
            <p:cNvCxnSpPr>
              <a:cxnSpLocks noChangeShapeType="1"/>
            </p:cNvCxnSpPr>
            <p:nvPr/>
          </p:nvCxnSpPr>
          <p:spPr bwMode="auto">
            <a:xfrm flipH="1" flipV="1">
              <a:off x="8672513" y="2052638"/>
              <a:ext cx="1587" cy="1027112"/>
            </a:xfrm>
            <a:prstGeom prst="line">
              <a:avLst/>
            </a:prstGeom>
            <a:noFill/>
            <a:ln w="9525" algn="ctr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94" name="Straight Connector 59"/>
            <p:cNvCxnSpPr>
              <a:cxnSpLocks noChangeShapeType="1"/>
            </p:cNvCxnSpPr>
            <p:nvPr/>
          </p:nvCxnSpPr>
          <p:spPr bwMode="auto">
            <a:xfrm>
              <a:off x="8005763" y="1486853"/>
              <a:ext cx="320675" cy="634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495" name="TextBox 63"/>
            <p:cNvSpPr txBox="1">
              <a:spLocks noChangeArrowheads="1"/>
            </p:cNvSpPr>
            <p:nvPr/>
          </p:nvSpPr>
          <p:spPr bwMode="auto">
            <a:xfrm>
              <a:off x="8352665" y="1522124"/>
              <a:ext cx="46096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200">
                  <a:effectLst/>
                </a:rPr>
                <a:t>DFT</a:t>
              </a:r>
            </a:p>
          </p:txBody>
        </p:sp>
        <p:sp>
          <p:nvSpPr>
            <p:cNvPr id="19496" name="TextBox 64"/>
            <p:cNvSpPr txBox="1">
              <a:spLocks noChangeArrowheads="1"/>
            </p:cNvSpPr>
            <p:nvPr/>
          </p:nvSpPr>
          <p:spPr bwMode="auto">
            <a:xfrm>
              <a:off x="8354919" y="1699922"/>
              <a:ext cx="36901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200">
                  <a:effectLst/>
                </a:rPr>
                <a:t>HF</a:t>
              </a:r>
            </a:p>
          </p:txBody>
        </p:sp>
        <p:cxnSp>
          <p:nvCxnSpPr>
            <p:cNvPr id="19497" name="Straight Connector 65"/>
            <p:cNvCxnSpPr>
              <a:cxnSpLocks noChangeShapeType="1"/>
            </p:cNvCxnSpPr>
            <p:nvPr/>
          </p:nvCxnSpPr>
          <p:spPr bwMode="auto">
            <a:xfrm>
              <a:off x="8008146" y="1659890"/>
              <a:ext cx="320675" cy="634"/>
            </a:xfrm>
            <a:prstGeom prst="lin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498" name="Straight Connector 66"/>
            <p:cNvCxnSpPr>
              <a:cxnSpLocks noChangeShapeType="1"/>
            </p:cNvCxnSpPr>
            <p:nvPr/>
          </p:nvCxnSpPr>
          <p:spPr bwMode="auto">
            <a:xfrm>
              <a:off x="8011319" y="1850390"/>
              <a:ext cx="320675" cy="634"/>
            </a:xfrm>
            <a:prstGeom prst="lin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aphicFrame>
        <p:nvGraphicFramePr>
          <p:cNvPr id="19478" name="Object 75"/>
          <p:cNvGraphicFramePr>
            <a:graphicFrameLocks noChangeAspect="1"/>
          </p:cNvGraphicFramePr>
          <p:nvPr/>
        </p:nvGraphicFramePr>
        <p:xfrm>
          <a:off x="3025775" y="3119438"/>
          <a:ext cx="706438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51" name="Equation" r:id="rId8" imgW="558720" imgH="419040" progId="Equation.3">
                  <p:embed/>
                </p:oleObj>
              </mc:Choice>
              <mc:Fallback>
                <p:oleObj name="Equation" r:id="rId8" imgW="5587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25775" y="3119438"/>
                        <a:ext cx="706438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2774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/>
      <p:bldP spid="3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Hole trapping in </a:t>
            </a:r>
            <a:r>
              <a:rPr lang="en-GB" i="1" dirty="0" smtClean="0"/>
              <a:t>m</a:t>
            </a:r>
            <a:r>
              <a:rPr lang="en-GB" dirty="0" smtClean="0"/>
              <a:t>-HfO</a:t>
            </a:r>
            <a:r>
              <a:rPr lang="en-GB" baseline="-25000" dirty="0" smtClean="0"/>
              <a:t>2</a:t>
            </a:r>
            <a:r>
              <a:rPr lang="en-GB" dirty="0" smtClean="0"/>
              <a:t>/ZrO</a:t>
            </a:r>
            <a:r>
              <a:rPr lang="en-GB" baseline="-25000" dirty="0" smtClean="0"/>
              <a:t>2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676775" cy="5416550"/>
          </a:xfrm>
        </p:spPr>
        <p:txBody>
          <a:bodyPr/>
          <a:lstStyle/>
          <a:p>
            <a:r>
              <a:rPr lang="en-GB" dirty="0" smtClean="0"/>
              <a:t>Perfect lattice properties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Calculation details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VASP, PBE, 400 </a:t>
            </a:r>
            <a:r>
              <a:rPr lang="en-GB" dirty="0" err="1" smtClean="0"/>
              <a:t>eV</a:t>
            </a:r>
            <a:r>
              <a:rPr lang="en-GB" dirty="0" smtClean="0"/>
              <a:t>, k=8</a:t>
            </a:r>
            <a:r>
              <a:rPr lang="en-GB" baseline="30000" dirty="0" smtClean="0"/>
              <a:t>3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Crystal structure within 1% of experiment</a:t>
            </a:r>
          </a:p>
          <a:p>
            <a:pPr lvl="2">
              <a:spcAft>
                <a:spcPts val="1200"/>
              </a:spcAft>
              <a:buFont typeface="Arial" charset="0"/>
              <a:buChar char="−"/>
            </a:pPr>
            <a:r>
              <a:rPr lang="en-GB" i="1" dirty="0" smtClean="0"/>
              <a:t>m</a:t>
            </a:r>
            <a:r>
              <a:rPr lang="en-GB" dirty="0" smtClean="0"/>
              <a:t>-HfO</a:t>
            </a:r>
            <a:r>
              <a:rPr lang="en-GB" baseline="-25000" dirty="0" smtClean="0"/>
              <a:t>2</a:t>
            </a:r>
            <a:r>
              <a:rPr lang="en-GB" dirty="0" smtClean="0"/>
              <a:t> and </a:t>
            </a:r>
            <a:r>
              <a:rPr lang="en-GB" i="1" dirty="0" smtClean="0"/>
              <a:t>m</a:t>
            </a:r>
            <a:r>
              <a:rPr lang="en-GB" dirty="0" smtClean="0"/>
              <a:t>-ZrO</a:t>
            </a:r>
            <a:r>
              <a:rPr lang="en-GB" baseline="-25000" dirty="0" smtClean="0"/>
              <a:t>2</a:t>
            </a:r>
            <a:r>
              <a:rPr lang="en-GB" dirty="0" smtClean="0"/>
              <a:t> very similar (focus on </a:t>
            </a:r>
            <a:r>
              <a:rPr lang="en-GB" dirty="0" err="1" smtClean="0"/>
              <a:t>hafnia</a:t>
            </a:r>
            <a:r>
              <a:rPr lang="en-GB" dirty="0" smtClean="0"/>
              <a:t> in the following)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Monoclinic structure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7C </a:t>
            </a:r>
            <a:r>
              <a:rPr lang="en-GB" dirty="0" err="1" smtClean="0"/>
              <a:t>cations</a:t>
            </a:r>
            <a:endParaRPr lang="en-GB" dirty="0" smtClean="0"/>
          </a:p>
          <a:p>
            <a:pPr lvl="2">
              <a:spcAft>
                <a:spcPts val="1200"/>
              </a:spcAft>
              <a:buFont typeface="Arial" charset="0"/>
              <a:buChar char="−"/>
            </a:pPr>
            <a:r>
              <a:rPr lang="en-GB" dirty="0" smtClean="0"/>
              <a:t>3/4C anions arranged into 2D layers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Electrostatic (</a:t>
            </a:r>
            <a:r>
              <a:rPr lang="en-GB" dirty="0" err="1" smtClean="0"/>
              <a:t>Madelung</a:t>
            </a:r>
            <a:r>
              <a:rPr lang="en-GB" dirty="0" smtClean="0"/>
              <a:t>) potential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potential is 0.36 V higher on 3C oxygen ions than 4C oxygen ions</a:t>
            </a:r>
          </a:p>
          <a:p>
            <a:pPr lvl="2">
              <a:buFont typeface="Arial" charset="0"/>
              <a:buChar char="−"/>
            </a:pPr>
            <a:endParaRPr lang="en-GB" dirty="0" smtClean="0"/>
          </a:p>
          <a:p>
            <a:pPr lvl="1">
              <a:buFont typeface="Arial" charset="0"/>
              <a:buChar char="•"/>
            </a:pPr>
            <a:endParaRPr lang="en-GB" dirty="0" smtClean="0"/>
          </a:p>
        </p:txBody>
      </p:sp>
      <p:pic>
        <p:nvPicPr>
          <p:cNvPr id="21508" name="Picture 4" descr="ideal-bulk-hf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14569" r="-151" b="15288"/>
          <a:stretch>
            <a:fillRect/>
          </a:stretch>
        </p:blipFill>
        <p:spPr bwMode="auto">
          <a:xfrm>
            <a:off x="5554663" y="1922463"/>
            <a:ext cx="3611562" cy="323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9" name="Group 3"/>
          <p:cNvGrpSpPr>
            <a:grpSpLocks/>
          </p:cNvGrpSpPr>
          <p:nvPr/>
        </p:nvGrpSpPr>
        <p:grpSpPr bwMode="auto">
          <a:xfrm>
            <a:off x="5035550" y="4362450"/>
            <a:ext cx="1617663" cy="1042988"/>
            <a:chOff x="4834994" y="3829841"/>
            <a:chExt cx="1617399" cy="1043784"/>
          </a:xfrm>
        </p:grpSpPr>
        <p:sp>
          <p:nvSpPr>
            <p:cNvPr id="17" name="Line 6"/>
            <p:cNvSpPr>
              <a:spLocks noChangeShapeType="1"/>
            </p:cNvSpPr>
            <p:nvPr/>
          </p:nvSpPr>
          <p:spPr bwMode="auto">
            <a:xfrm>
              <a:off x="5052447" y="4709987"/>
              <a:ext cx="731718" cy="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8" name="Text Box 7"/>
            <p:cNvSpPr txBox="1">
              <a:spLocks noChangeArrowheads="1"/>
            </p:cNvSpPr>
            <p:nvPr/>
          </p:nvSpPr>
          <p:spPr bwMode="auto">
            <a:xfrm>
              <a:off x="5707977" y="4536818"/>
              <a:ext cx="744416" cy="336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kern="0" dirty="0">
                  <a:solidFill>
                    <a:sysClr val="windowText" lastClr="000000"/>
                  </a:solidFill>
                  <a:effectLst/>
                </a:rPr>
                <a:t>[100]</a:t>
              </a:r>
              <a:endParaRPr lang="en-US" sz="1600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9" name="Line 8"/>
            <p:cNvSpPr>
              <a:spLocks noChangeShapeType="1"/>
            </p:cNvSpPr>
            <p:nvPr/>
          </p:nvSpPr>
          <p:spPr bwMode="auto">
            <a:xfrm flipV="1">
              <a:off x="5065144" y="4166648"/>
              <a:ext cx="128566" cy="562404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0" name="Text Box 9"/>
            <p:cNvSpPr txBox="1">
              <a:spLocks noChangeArrowheads="1"/>
            </p:cNvSpPr>
            <p:nvPr/>
          </p:nvSpPr>
          <p:spPr bwMode="auto">
            <a:xfrm>
              <a:off x="4834994" y="3829841"/>
              <a:ext cx="677752" cy="338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kern="0" dirty="0">
                  <a:solidFill>
                    <a:sysClr val="windowText" lastClr="000000"/>
                  </a:solidFill>
                  <a:effectLst/>
                </a:rPr>
                <a:t>[001]</a:t>
              </a:r>
              <a:endParaRPr lang="en-US" sz="1600" kern="0" dirty="0">
                <a:solidFill>
                  <a:sysClr val="windowText" lastClr="000000"/>
                </a:solidFill>
                <a:effectLst/>
              </a:endParaRPr>
            </a:p>
          </p:txBody>
        </p:sp>
      </p:grpSp>
      <p:grpSp>
        <p:nvGrpSpPr>
          <p:cNvPr id="21510" name="Group 20"/>
          <p:cNvGrpSpPr>
            <a:grpSpLocks/>
          </p:cNvGrpSpPr>
          <p:nvPr/>
        </p:nvGrpSpPr>
        <p:grpSpPr bwMode="auto">
          <a:xfrm>
            <a:off x="6364288" y="1649413"/>
            <a:ext cx="2541587" cy="344487"/>
            <a:chOff x="6199970" y="1578315"/>
            <a:chExt cx="2542236" cy="344878"/>
          </a:xfrm>
        </p:grpSpPr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7745001" y="1583082"/>
              <a:ext cx="452554" cy="338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b="1" kern="0" dirty="0">
                  <a:solidFill>
                    <a:sysClr val="windowText" lastClr="000000"/>
                  </a:solidFill>
                  <a:effectLst/>
                </a:rPr>
                <a:t>3C</a:t>
              </a:r>
              <a:endParaRPr lang="en-US" sz="1600" b="1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3" name="Text Box 6"/>
            <p:cNvSpPr txBox="1">
              <a:spLocks noChangeArrowheads="1"/>
            </p:cNvSpPr>
            <p:nvPr/>
          </p:nvSpPr>
          <p:spPr bwMode="auto">
            <a:xfrm>
              <a:off x="7230520" y="1583082"/>
              <a:ext cx="452554" cy="3385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b="1" kern="0" dirty="0">
                  <a:solidFill>
                    <a:sysClr val="windowText" lastClr="000000"/>
                  </a:solidFill>
                  <a:effectLst/>
                </a:rPr>
                <a:t>4C</a:t>
              </a:r>
              <a:endParaRPr lang="en-US" sz="1600" b="1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4" name="Text Box 5"/>
            <p:cNvSpPr txBox="1">
              <a:spLocks noChangeArrowheads="1"/>
            </p:cNvSpPr>
            <p:nvPr/>
          </p:nvSpPr>
          <p:spPr bwMode="auto">
            <a:xfrm>
              <a:off x="6714451" y="1578315"/>
              <a:ext cx="452553" cy="338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b="1" kern="0" dirty="0">
                  <a:solidFill>
                    <a:sysClr val="windowText" lastClr="000000"/>
                  </a:solidFill>
                  <a:effectLst/>
                </a:rPr>
                <a:t>3C</a:t>
              </a:r>
              <a:endParaRPr lang="en-US" sz="1600" b="1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5" name="Text Box 6"/>
            <p:cNvSpPr txBox="1">
              <a:spLocks noChangeArrowheads="1"/>
            </p:cNvSpPr>
            <p:nvPr/>
          </p:nvSpPr>
          <p:spPr bwMode="auto">
            <a:xfrm>
              <a:off x="6199970" y="1578315"/>
              <a:ext cx="452553" cy="338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b="1" kern="0" dirty="0">
                  <a:solidFill>
                    <a:sysClr val="windowText" lastClr="000000"/>
                  </a:solidFill>
                  <a:effectLst/>
                </a:rPr>
                <a:t>4C</a:t>
              </a:r>
              <a:endParaRPr lang="en-US" sz="1600" b="1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7" name="Text Box 6"/>
            <p:cNvSpPr txBox="1">
              <a:spLocks noChangeArrowheads="1"/>
            </p:cNvSpPr>
            <p:nvPr/>
          </p:nvSpPr>
          <p:spPr bwMode="auto">
            <a:xfrm>
              <a:off x="8289653" y="1584672"/>
              <a:ext cx="452553" cy="338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b="1" kern="0" dirty="0">
                  <a:solidFill>
                    <a:sysClr val="windowText" lastClr="000000"/>
                  </a:solidFill>
                  <a:effectLst/>
                </a:rPr>
                <a:t>4C</a:t>
              </a:r>
              <a:endParaRPr lang="en-US" sz="1600" b="1" kern="0" dirty="0">
                <a:solidFill>
                  <a:sysClr val="windowText" lastClr="000000"/>
                </a:solidFill>
                <a:effectLst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235575" y="6299200"/>
            <a:ext cx="3908425" cy="276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  <a:defRPr/>
            </a:pPr>
            <a:r>
              <a:rPr lang="en-US" sz="1200" kern="0" dirty="0">
                <a:effectLst/>
                <a:latin typeface="Arial"/>
              </a:rPr>
              <a:t>K. McKenna </a:t>
            </a:r>
            <a:r>
              <a:rPr lang="en-US" sz="1200" i="1" kern="0" dirty="0">
                <a:effectLst/>
                <a:latin typeface="Arial"/>
              </a:rPr>
              <a:t>et al</a:t>
            </a:r>
            <a:r>
              <a:rPr lang="en-US" sz="1200" kern="0" dirty="0">
                <a:effectLst/>
                <a:latin typeface="Arial"/>
              </a:rPr>
              <a:t>, Phys. Rev. </a:t>
            </a:r>
            <a:r>
              <a:rPr lang="en-US" sz="1200" kern="0" dirty="0" err="1">
                <a:effectLst/>
                <a:latin typeface="Arial"/>
              </a:rPr>
              <a:t>Lett</a:t>
            </a:r>
            <a:r>
              <a:rPr lang="en-US" sz="1200" kern="0" dirty="0">
                <a:effectLst/>
                <a:latin typeface="Arial"/>
              </a:rPr>
              <a:t>. </a:t>
            </a:r>
            <a:r>
              <a:rPr lang="en-US" sz="1200" b="1" kern="0" dirty="0">
                <a:effectLst/>
                <a:latin typeface="Arial"/>
              </a:rPr>
              <a:t>108</a:t>
            </a:r>
            <a:r>
              <a:rPr lang="en-US" sz="1200" kern="0" dirty="0">
                <a:effectLst/>
                <a:latin typeface="Arial"/>
              </a:rPr>
              <a:t>, 116404 (2012)</a:t>
            </a:r>
          </a:p>
        </p:txBody>
      </p:sp>
    </p:spTree>
    <p:extLst>
      <p:ext uri="{BB962C8B-B14F-4D97-AF65-F5344CB8AC3E}">
        <p14:creationId xmlns:p14="http://schemas.microsoft.com/office/powerpoint/2010/main" val="1456684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aseline="-25000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3965575" cy="5416550"/>
          </a:xfrm>
        </p:spPr>
        <p:txBody>
          <a:bodyPr/>
          <a:lstStyle/>
          <a:p>
            <a:r>
              <a:rPr lang="en-GB" dirty="0" smtClean="0"/>
              <a:t>Electronic properties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Projected DOS shows top of valence band has O</a:t>
            </a:r>
            <a:r>
              <a:rPr lang="en-GB" baseline="-25000" dirty="0" smtClean="0"/>
              <a:t>3C</a:t>
            </a:r>
            <a:r>
              <a:rPr lang="en-GB" dirty="0" smtClean="0"/>
              <a:t> character</a:t>
            </a:r>
          </a:p>
          <a:p>
            <a:pPr lvl="2">
              <a:spcAft>
                <a:spcPts val="600"/>
              </a:spcAft>
              <a:buFont typeface="Arial" charset="0"/>
              <a:buChar char="−"/>
            </a:pPr>
            <a:r>
              <a:rPr lang="en-GB" dirty="0" smtClean="0"/>
              <a:t>splitting between 3C and 4C correlates with electrostatic potential</a:t>
            </a:r>
          </a:p>
          <a:p>
            <a:pPr lvl="2">
              <a:spcAft>
                <a:spcPts val="600"/>
              </a:spcAft>
              <a:buFont typeface="Arial" charset="0"/>
              <a:buChar char="−"/>
            </a:pPr>
            <a:endParaRPr lang="en-GB" dirty="0" smtClean="0"/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Hole introduced vertically is delocalised over 2D 3C-O planes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Dispersion in [100] is small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Therefore, for holes </a:t>
            </a:r>
            <a:r>
              <a:rPr lang="en-GB" i="1" dirty="0" smtClean="0"/>
              <a:t>m</a:t>
            </a:r>
            <a:r>
              <a:rPr lang="en-GB" dirty="0" smtClean="0"/>
              <a:t>-HfO</a:t>
            </a:r>
            <a:r>
              <a:rPr lang="en-GB" baseline="-25000" dirty="0" smtClean="0"/>
              <a:t>2</a:t>
            </a:r>
            <a:r>
              <a:rPr lang="en-GB" dirty="0" smtClean="0"/>
              <a:t> is a layered 2D material 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dirty="0" smtClean="0"/>
              <a:t>If a </a:t>
            </a:r>
            <a:r>
              <a:rPr lang="en-GB" dirty="0" err="1" smtClean="0"/>
              <a:t>polaron</a:t>
            </a:r>
            <a:r>
              <a:rPr lang="en-GB" dirty="0" smtClean="0"/>
              <a:t> forms, does it only form in the 3C-O plane?</a:t>
            </a:r>
          </a:p>
          <a:p>
            <a:pPr lvl="1">
              <a:buFont typeface="Arial" charset="0"/>
              <a:buChar char="•"/>
            </a:pPr>
            <a:endParaRPr lang="en-GB" dirty="0" smtClean="0"/>
          </a:p>
        </p:txBody>
      </p:sp>
      <p:pic>
        <p:nvPicPr>
          <p:cNvPr id="22532" name="Picture 4" descr="D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" t="24373" r="7750" b="3062"/>
          <a:stretch>
            <a:fillRect/>
          </a:stretch>
        </p:blipFill>
        <p:spPr bwMode="auto">
          <a:xfrm>
            <a:off x="4425950" y="1119188"/>
            <a:ext cx="45847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533" name="Group 3"/>
          <p:cNvGrpSpPr>
            <a:grpSpLocks/>
          </p:cNvGrpSpPr>
          <p:nvPr/>
        </p:nvGrpSpPr>
        <p:grpSpPr bwMode="auto">
          <a:xfrm>
            <a:off x="5068888" y="3933825"/>
            <a:ext cx="3514725" cy="2430463"/>
            <a:chOff x="9212759" y="2167843"/>
            <a:chExt cx="3514726" cy="2431912"/>
          </a:xfrm>
        </p:grpSpPr>
        <p:pic>
          <p:nvPicPr>
            <p:cNvPr id="22534" name="Picture 5" descr="plo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11" t="31960" r="9276" b="29303"/>
            <a:stretch>
              <a:fillRect/>
            </a:stretch>
          </p:blipFill>
          <p:spPr bwMode="auto">
            <a:xfrm>
              <a:off x="9212759" y="2167843"/>
              <a:ext cx="3514726" cy="2058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535" name="Group 32"/>
            <p:cNvGrpSpPr>
              <a:grpSpLocks/>
            </p:cNvGrpSpPr>
            <p:nvPr/>
          </p:nvGrpSpPr>
          <p:grpSpPr bwMode="auto">
            <a:xfrm>
              <a:off x="9550403" y="4254877"/>
              <a:ext cx="2542236" cy="344878"/>
              <a:chOff x="6199970" y="1578315"/>
              <a:chExt cx="2542236" cy="344878"/>
            </a:xfrm>
          </p:grpSpPr>
          <p:sp>
            <p:nvSpPr>
              <p:cNvPr id="34" name="Text Box 5"/>
              <p:cNvSpPr txBox="1">
                <a:spLocks noChangeArrowheads="1"/>
              </p:cNvSpPr>
              <p:nvPr/>
            </p:nvSpPr>
            <p:spPr bwMode="auto">
              <a:xfrm>
                <a:off x="7745102" y="1583266"/>
                <a:ext cx="452437" cy="338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600" b="1" kern="0" dirty="0">
                    <a:solidFill>
                      <a:sysClr val="windowText" lastClr="000000"/>
                    </a:solidFill>
                    <a:effectLst/>
                  </a:rPr>
                  <a:t>3C</a:t>
                </a:r>
                <a:endParaRPr lang="en-US" sz="1600" b="1" kern="0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  <p:sp>
            <p:nvSpPr>
              <p:cNvPr id="35" name="Text Box 6"/>
              <p:cNvSpPr txBox="1">
                <a:spLocks noChangeArrowheads="1"/>
              </p:cNvSpPr>
              <p:nvPr/>
            </p:nvSpPr>
            <p:spPr bwMode="auto">
              <a:xfrm>
                <a:off x="7230751" y="1583266"/>
                <a:ext cx="452437" cy="3383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600" b="1" kern="0" dirty="0">
                    <a:solidFill>
                      <a:sysClr val="windowText" lastClr="000000"/>
                    </a:solidFill>
                    <a:effectLst/>
                  </a:rPr>
                  <a:t>4C</a:t>
                </a:r>
                <a:endParaRPr lang="en-US" sz="1600" b="1" kern="0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  <p:sp>
            <p:nvSpPr>
              <p:cNvPr id="36" name="Text Box 5"/>
              <p:cNvSpPr txBox="1">
                <a:spLocks noChangeArrowheads="1"/>
              </p:cNvSpPr>
              <p:nvPr/>
            </p:nvSpPr>
            <p:spPr bwMode="auto">
              <a:xfrm>
                <a:off x="6714813" y="1578500"/>
                <a:ext cx="452438" cy="338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600" b="1" kern="0" dirty="0">
                    <a:solidFill>
                      <a:sysClr val="windowText" lastClr="000000"/>
                    </a:solidFill>
                    <a:effectLst/>
                  </a:rPr>
                  <a:t>3C</a:t>
                </a:r>
                <a:endParaRPr lang="en-US" sz="1600" b="1" kern="0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  <p:sp>
            <p:nvSpPr>
              <p:cNvPr id="37" name="Text Box 6"/>
              <p:cNvSpPr txBox="1">
                <a:spLocks noChangeArrowheads="1"/>
              </p:cNvSpPr>
              <p:nvPr/>
            </p:nvSpPr>
            <p:spPr bwMode="auto">
              <a:xfrm>
                <a:off x="6200463" y="1578500"/>
                <a:ext cx="452438" cy="338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600" b="1" kern="0" dirty="0">
                    <a:solidFill>
                      <a:sysClr val="windowText" lastClr="000000"/>
                    </a:solidFill>
                    <a:effectLst/>
                  </a:rPr>
                  <a:t>4C</a:t>
                </a:r>
                <a:endParaRPr lang="en-US" sz="1600" b="1" kern="0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  <p:sp>
            <p:nvSpPr>
              <p:cNvPr id="38" name="Text Box 6"/>
              <p:cNvSpPr txBox="1">
                <a:spLocks noChangeArrowheads="1"/>
              </p:cNvSpPr>
              <p:nvPr/>
            </p:nvSpPr>
            <p:spPr bwMode="auto">
              <a:xfrm>
                <a:off x="8289614" y="1584854"/>
                <a:ext cx="452438" cy="338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00B8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GB" sz="1600" b="1" kern="0" dirty="0">
                    <a:solidFill>
                      <a:sysClr val="windowText" lastClr="000000"/>
                    </a:solidFill>
                    <a:effectLst/>
                  </a:rPr>
                  <a:t>4C</a:t>
                </a:r>
                <a:endParaRPr lang="en-US" sz="1600" b="1" kern="0" dirty="0">
                  <a:solidFill>
                    <a:sysClr val="windowText" lastClr="000000"/>
                  </a:solidFill>
                  <a:effectLst/>
                </a:endParaRPr>
              </a:p>
            </p:txBody>
          </p:sp>
        </p:grpSp>
      </p:grpSp>
      <p:sp>
        <p:nvSpPr>
          <p:cNvPr id="2" name="Rectangle 1"/>
          <p:cNvSpPr/>
          <p:nvPr/>
        </p:nvSpPr>
        <p:spPr bwMode="auto">
          <a:xfrm>
            <a:off x="4318000" y="1638300"/>
            <a:ext cx="374650" cy="14097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87103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834063" cy="342900"/>
          </a:xfrm>
        </p:spPr>
        <p:txBody>
          <a:bodyPr/>
          <a:lstStyle/>
          <a:p>
            <a:r>
              <a:rPr lang="en-GB" smtClean="0"/>
              <a:t>Self-consistent determination of the hole potential</a:t>
            </a:r>
          </a:p>
          <a:p>
            <a:pPr lvl="1">
              <a:buFont typeface="Arial" charset="0"/>
              <a:buChar char="•"/>
            </a:pPr>
            <a:endParaRPr lang="en-GB" smtClean="0"/>
          </a:p>
          <a:p>
            <a:pPr lvl="1">
              <a:buFont typeface="Arial" charset="0"/>
              <a:buChar char="•"/>
            </a:pPr>
            <a:endParaRPr lang="en-GB" smtClean="0"/>
          </a:p>
        </p:txBody>
      </p:sp>
      <p:sp>
        <p:nvSpPr>
          <p:cNvPr id="23556" name="TextBox 4"/>
          <p:cNvSpPr txBox="1">
            <a:spLocks noChangeArrowheads="1"/>
          </p:cNvSpPr>
          <p:nvPr/>
        </p:nvSpPr>
        <p:spPr bwMode="auto">
          <a:xfrm>
            <a:off x="3648075" y="6056313"/>
            <a:ext cx="573088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buClr>
                <a:srgbClr val="009999"/>
              </a:buClr>
              <a:buFont typeface="Wingdings" pitchFamily="2" charset="2"/>
              <a:buNone/>
            </a:pPr>
            <a:r>
              <a:rPr lang="el-GR">
                <a:effectLst/>
              </a:rPr>
              <a:t>λ</a:t>
            </a:r>
            <a:r>
              <a:rPr lang="en-GB" baseline="-25000">
                <a:effectLst/>
              </a:rPr>
              <a:t>hs</a:t>
            </a:r>
          </a:p>
        </p:txBody>
      </p:sp>
      <p:pic>
        <p:nvPicPr>
          <p:cNvPr id="23557" name="Picture 27" descr="C:\Users\km816\Desktop\hsp_fit_3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6" t="13133" r="10075" b="9943"/>
          <a:stretch>
            <a:fillRect/>
          </a:stretch>
        </p:blipFill>
        <p:spPr bwMode="auto">
          <a:xfrm>
            <a:off x="842963" y="1657350"/>
            <a:ext cx="5932487" cy="434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TextBox 26"/>
          <p:cNvSpPr txBox="1">
            <a:spLocks noChangeArrowheads="1"/>
          </p:cNvSpPr>
          <p:nvPr/>
        </p:nvSpPr>
        <p:spPr bwMode="auto">
          <a:xfrm rot="-5400000">
            <a:off x="-655637" y="3432175"/>
            <a:ext cx="2047875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buClr>
                <a:srgbClr val="009999"/>
              </a:buClr>
              <a:buFont typeface="Wingdings" pitchFamily="2" charset="2"/>
              <a:buNone/>
            </a:pPr>
            <a:r>
              <a:rPr lang="en-GB" i="1">
                <a:effectLst/>
              </a:rPr>
              <a:t>E – E</a:t>
            </a:r>
            <a:r>
              <a:rPr lang="en-GB" i="1" baseline="-25000">
                <a:effectLst/>
              </a:rPr>
              <a:t>VBM  </a:t>
            </a:r>
            <a:r>
              <a:rPr lang="en-GB">
                <a:effectLst/>
              </a:rPr>
              <a:t>(eV)</a:t>
            </a:r>
            <a:endParaRPr lang="en-GB" baseline="-25000">
              <a:effectLst/>
            </a:endParaRPr>
          </a:p>
        </p:txBody>
      </p: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712788" y="1611313"/>
            <a:ext cx="6192837" cy="4438650"/>
            <a:chOff x="1465634" y="1567486"/>
            <a:chExt cx="6191947" cy="4439148"/>
          </a:xfrm>
        </p:grpSpPr>
        <p:pic>
          <p:nvPicPr>
            <p:cNvPr id="23569" name="Picture 24" descr="C:\Users\km816\Desktop\hsp_f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1" t="11993" r="8972" b="9041"/>
            <a:stretch>
              <a:fillRect/>
            </a:stretch>
          </p:blipFill>
          <p:spPr bwMode="auto">
            <a:xfrm>
              <a:off x="1465634" y="1567486"/>
              <a:ext cx="6191947" cy="4439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570" name="TextBox 46"/>
            <p:cNvSpPr txBox="1">
              <a:spLocks noChangeArrowheads="1"/>
            </p:cNvSpPr>
            <p:nvPr/>
          </p:nvSpPr>
          <p:spPr bwMode="auto">
            <a:xfrm>
              <a:off x="4603044" y="3631900"/>
              <a:ext cx="6126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i="1">
                  <a:solidFill>
                    <a:srgbClr val="0000FF"/>
                  </a:solidFill>
                  <a:effectLst/>
                </a:rPr>
                <a:t>E</a:t>
              </a:r>
              <a:r>
                <a:rPr lang="en-GB" i="1" baseline="-25000">
                  <a:solidFill>
                    <a:srgbClr val="0000FF"/>
                  </a:solidFill>
                  <a:effectLst/>
                </a:rPr>
                <a:t>+/0</a:t>
              </a:r>
            </a:p>
          </p:txBody>
        </p:sp>
        <p:sp>
          <p:nvSpPr>
            <p:cNvPr id="23571" name="TextBox 47"/>
            <p:cNvSpPr txBox="1">
              <a:spLocks noChangeArrowheads="1"/>
            </p:cNvSpPr>
            <p:nvPr/>
          </p:nvSpPr>
          <p:spPr bwMode="auto">
            <a:xfrm>
              <a:off x="4641144" y="3190152"/>
              <a:ext cx="35779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i="1">
                  <a:solidFill>
                    <a:srgbClr val="0000FF"/>
                  </a:solidFill>
                  <a:effectLst/>
                </a:rPr>
                <a:t>e</a:t>
              </a:r>
              <a:r>
                <a:rPr lang="en-GB" i="1" baseline="-25000">
                  <a:solidFill>
                    <a:srgbClr val="0000FF"/>
                  </a:solidFill>
                  <a:effectLst/>
                </a:rPr>
                <a:t>i</a:t>
              </a:r>
            </a:p>
          </p:txBody>
        </p:sp>
        <p:cxnSp>
          <p:nvCxnSpPr>
            <p:cNvPr id="23572" name="Straight Connector 6"/>
            <p:cNvCxnSpPr>
              <a:cxnSpLocks noChangeShapeType="1"/>
            </p:cNvCxnSpPr>
            <p:nvPr/>
          </p:nvCxnSpPr>
          <p:spPr bwMode="auto">
            <a:xfrm>
              <a:off x="5894224" y="4866471"/>
              <a:ext cx="507291" cy="1"/>
            </a:xfrm>
            <a:prstGeom prst="line">
              <a:avLst/>
            </a:prstGeom>
            <a:noFill/>
            <a:ln w="38100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573" name="TextBox 10"/>
            <p:cNvSpPr txBox="1">
              <a:spLocks noChangeArrowheads="1"/>
            </p:cNvSpPr>
            <p:nvPr/>
          </p:nvSpPr>
          <p:spPr bwMode="auto">
            <a:xfrm>
              <a:off x="6483368" y="4712583"/>
              <a:ext cx="57259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n-GB" sz="1400">
                  <a:effectLst/>
                </a:rPr>
                <a:t>4C O</a:t>
              </a:r>
            </a:p>
          </p:txBody>
        </p:sp>
      </p:grpSp>
      <p:sp>
        <p:nvSpPr>
          <p:cNvPr id="23560" name="TextBox 23"/>
          <p:cNvSpPr txBox="1">
            <a:spLocks noChangeArrowheads="1"/>
          </p:cNvSpPr>
          <p:nvPr/>
        </p:nvSpPr>
        <p:spPr bwMode="auto">
          <a:xfrm>
            <a:off x="5475288" y="2759075"/>
            <a:ext cx="61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buClr>
                <a:srgbClr val="009999"/>
              </a:buClr>
              <a:buFont typeface="Wingdings" pitchFamily="2" charset="2"/>
              <a:buNone/>
            </a:pPr>
            <a:r>
              <a:rPr lang="en-GB" i="1">
                <a:solidFill>
                  <a:srgbClr val="FF0000"/>
                </a:solidFill>
                <a:effectLst/>
              </a:rPr>
              <a:t>E</a:t>
            </a:r>
            <a:r>
              <a:rPr lang="en-GB" i="1" baseline="-25000">
                <a:solidFill>
                  <a:srgbClr val="FF0000"/>
                </a:solidFill>
                <a:effectLst/>
              </a:rPr>
              <a:t>+/0</a:t>
            </a:r>
          </a:p>
        </p:txBody>
      </p:sp>
      <p:sp>
        <p:nvSpPr>
          <p:cNvPr id="23561" name="TextBox 24"/>
          <p:cNvSpPr txBox="1">
            <a:spLocks noChangeArrowheads="1"/>
          </p:cNvSpPr>
          <p:nvPr/>
        </p:nvSpPr>
        <p:spPr bwMode="auto">
          <a:xfrm>
            <a:off x="5600700" y="1757363"/>
            <a:ext cx="35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buClr>
                <a:srgbClr val="009999"/>
              </a:buClr>
              <a:buFont typeface="Wingdings" pitchFamily="2" charset="2"/>
              <a:buNone/>
            </a:pPr>
            <a:r>
              <a:rPr lang="en-GB" i="1">
                <a:solidFill>
                  <a:srgbClr val="FF0000"/>
                </a:solidFill>
                <a:effectLst/>
              </a:rPr>
              <a:t>e</a:t>
            </a:r>
            <a:r>
              <a:rPr lang="en-GB" i="1" baseline="-25000">
                <a:solidFill>
                  <a:srgbClr val="FF0000"/>
                </a:solidFill>
                <a:effectLst/>
              </a:rPr>
              <a:t>i</a:t>
            </a:r>
          </a:p>
        </p:txBody>
      </p:sp>
      <p:cxnSp>
        <p:nvCxnSpPr>
          <p:cNvPr id="23562" name="Straight Connector 21"/>
          <p:cNvCxnSpPr>
            <a:cxnSpLocks noChangeShapeType="1"/>
          </p:cNvCxnSpPr>
          <p:nvPr/>
        </p:nvCxnSpPr>
        <p:spPr bwMode="auto">
          <a:xfrm>
            <a:off x="5145088" y="4692650"/>
            <a:ext cx="5080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563" name="TextBox 22"/>
          <p:cNvSpPr txBox="1">
            <a:spLocks noChangeArrowheads="1"/>
          </p:cNvSpPr>
          <p:nvPr/>
        </p:nvSpPr>
        <p:spPr bwMode="auto">
          <a:xfrm>
            <a:off x="5730875" y="4513263"/>
            <a:ext cx="677863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5000"/>
              <a:buFont typeface="Wingdings" pitchFamily="2" charset="2"/>
              <a:buChar char="n"/>
              <a:defRPr sz="2000">
                <a:solidFill>
                  <a:srgbClr val="000000"/>
                </a:solidFill>
                <a:latin typeface="Tahoma" pitchFamily="34" charset="0"/>
                <a:cs typeface="Arial" charset="0"/>
              </a:defRPr>
            </a:lvl9pPr>
          </a:lstStyle>
          <a:p>
            <a:pPr eaLnBrk="1" hangingPunct="1">
              <a:buClr>
                <a:srgbClr val="009999"/>
              </a:buClr>
              <a:buFont typeface="Wingdings" pitchFamily="2" charset="2"/>
              <a:buNone/>
            </a:pPr>
            <a:r>
              <a:rPr lang="en-GB" sz="1400">
                <a:effectLst/>
              </a:rPr>
              <a:t>3C O</a:t>
            </a:r>
          </a:p>
        </p:txBody>
      </p:sp>
      <p:pic>
        <p:nvPicPr>
          <p:cNvPr id="23564" name="Picture 2" descr="C:\Users\km816\Desktop\MCC\MCC meeting Mar 2012\talk\add_e_h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200" y="3306763"/>
            <a:ext cx="1858963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Text Box 10"/>
          <p:cNvSpPr txBox="1">
            <a:spLocks noChangeArrowheads="1"/>
          </p:cNvSpPr>
          <p:nvPr/>
        </p:nvSpPr>
        <p:spPr bwMode="auto">
          <a:xfrm>
            <a:off x="6983413" y="1646238"/>
            <a:ext cx="20589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kern="0" dirty="0" smtClean="0">
                <a:solidFill>
                  <a:srgbClr val="000000"/>
                </a:solidFill>
                <a:effectLst/>
              </a:rPr>
              <a:t>All </a:t>
            </a:r>
            <a:r>
              <a:rPr lang="en-GB" sz="1400" kern="0" dirty="0" err="1" smtClean="0">
                <a:solidFill>
                  <a:srgbClr val="000000"/>
                </a:solidFill>
                <a:effectLst/>
              </a:rPr>
              <a:t>polaron</a:t>
            </a:r>
            <a:r>
              <a:rPr lang="en-GB" sz="1400" kern="0" dirty="0" smtClean="0">
                <a:solidFill>
                  <a:srgbClr val="000000"/>
                </a:solidFill>
                <a:effectLst/>
              </a:rPr>
              <a:t> calculations use 324 atom unit cell and </a:t>
            </a:r>
            <a:r>
              <a:rPr lang="en-GB" sz="1400" kern="0" dirty="0">
                <a:solidFill>
                  <a:srgbClr val="000000"/>
                </a:solidFill>
                <a:effectLst/>
              </a:rPr>
              <a:t>e</a:t>
            </a:r>
            <a:r>
              <a:rPr lang="en-GB" sz="1400" kern="0" dirty="0" smtClean="0">
                <a:solidFill>
                  <a:srgbClr val="000000"/>
                </a:solidFill>
                <a:effectLst/>
              </a:rPr>
              <a:t>nergies corrected for finite-size effects (image-charge and potential alignment )</a:t>
            </a:r>
            <a:endParaRPr lang="en-GB" sz="1400" kern="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1952625" y="2520950"/>
            <a:ext cx="1438275" cy="3208338"/>
            <a:chOff x="1952534" y="2521494"/>
            <a:chExt cx="1438160" cy="3207657"/>
          </a:xfrm>
        </p:grpSpPr>
        <p:cxnSp>
          <p:nvCxnSpPr>
            <p:cNvPr id="23567" name="Straight Connector 5"/>
            <p:cNvCxnSpPr>
              <a:cxnSpLocks noChangeShapeType="1"/>
            </p:cNvCxnSpPr>
            <p:nvPr/>
          </p:nvCxnSpPr>
          <p:spPr bwMode="auto">
            <a:xfrm flipH="1" flipV="1">
              <a:off x="1952534" y="2521494"/>
              <a:ext cx="14515" cy="3207657"/>
            </a:xfrm>
            <a:prstGeom prst="line">
              <a:avLst/>
            </a:prstGeom>
            <a:noFill/>
            <a:ln w="28575" algn="ctr">
              <a:solidFill>
                <a:srgbClr val="00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568" name="TextBox 27"/>
            <p:cNvSpPr txBox="1">
              <a:spLocks noChangeArrowheads="1"/>
            </p:cNvSpPr>
            <p:nvPr/>
          </p:nvSpPr>
          <p:spPr bwMode="auto">
            <a:xfrm>
              <a:off x="1997364" y="4837054"/>
              <a:ext cx="139333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pitchFamily="2" charset="2"/>
                <a:buChar char="n"/>
                <a:defRPr sz="2000">
                  <a:solidFill>
                    <a:srgbClr val="000000"/>
                  </a:solidFill>
                  <a:latin typeface="Tahoma" pitchFamily="34" charset="0"/>
                  <a:cs typeface="Arial" charset="0"/>
                </a:defRPr>
              </a:lvl9pPr>
            </a:lstStyle>
            <a:p>
              <a:pPr eaLnBrk="1" hangingPunct="1">
                <a:buClr>
                  <a:srgbClr val="009999"/>
                </a:buClr>
                <a:buFont typeface="Wingdings" pitchFamily="2" charset="2"/>
                <a:buNone/>
              </a:pPr>
              <a:r>
                <a:rPr lang="el-GR" dirty="0">
                  <a:effectLst/>
                </a:rPr>
                <a:t>λ</a:t>
              </a:r>
              <a:r>
                <a:rPr lang="en-GB" baseline="-25000" dirty="0" err="1">
                  <a:effectLst/>
                </a:rPr>
                <a:t>hs</a:t>
              </a:r>
              <a:r>
                <a:rPr lang="en-GB" dirty="0">
                  <a:effectLst/>
                </a:rPr>
                <a:t>=3.8 </a:t>
              </a:r>
              <a:r>
                <a:rPr lang="en-GB" dirty="0" err="1">
                  <a:effectLst/>
                </a:rPr>
                <a:t>eV</a:t>
              </a:r>
              <a:endParaRPr lang="en-GB" baseline="-25000" dirty="0"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279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grpSp>
        <p:nvGrpSpPr>
          <p:cNvPr id="24579" name="Group 6"/>
          <p:cNvGrpSpPr>
            <a:grpSpLocks/>
          </p:cNvGrpSpPr>
          <p:nvPr/>
        </p:nvGrpSpPr>
        <p:grpSpPr bwMode="auto">
          <a:xfrm>
            <a:off x="4606925" y="957263"/>
            <a:ext cx="4052888" cy="5118100"/>
            <a:chOff x="5474380" y="1413782"/>
            <a:chExt cx="3023961" cy="4175578"/>
          </a:xfrm>
        </p:grpSpPr>
        <p:pic>
          <p:nvPicPr>
            <p:cNvPr id="2458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6"/>
            <a:stretch>
              <a:fillRect/>
            </a:stretch>
          </p:blipFill>
          <p:spPr bwMode="auto">
            <a:xfrm>
              <a:off x="5619523" y="1512660"/>
              <a:ext cx="2878818" cy="407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4"/>
            <p:cNvSpPr/>
            <p:nvPr/>
          </p:nvSpPr>
          <p:spPr bwMode="auto">
            <a:xfrm>
              <a:off x="5474380" y="1413782"/>
              <a:ext cx="420488" cy="3199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/>
            <a:lstStyle/>
            <a:p>
              <a:pPr marL="2057400" indent="-228600">
                <a:buClr>
                  <a:srgbClr val="009999"/>
                </a:buClr>
                <a:defRPr/>
              </a:pPr>
              <a:endParaRPr lang="en-GB"/>
            </a:p>
          </p:txBody>
        </p:sp>
      </p:grpSp>
      <p:sp>
        <p:nvSpPr>
          <p:cNvPr id="24580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349750" cy="5416550"/>
          </a:xfrm>
        </p:spPr>
        <p:txBody>
          <a:bodyPr/>
          <a:lstStyle/>
          <a:p>
            <a:r>
              <a:rPr lang="en-GB" smtClean="0"/>
              <a:t>Properties of polarons in m-HfO</a:t>
            </a:r>
            <a:r>
              <a:rPr lang="en-GB" baseline="-25000" smtClean="0"/>
              <a:t>2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smtClean="0"/>
              <a:t>Spin density &gt; 70% localised on oxygen (O</a:t>
            </a:r>
            <a:r>
              <a:rPr lang="en-GB" baseline="30000" smtClean="0"/>
              <a:t>-</a:t>
            </a:r>
            <a:r>
              <a:rPr lang="en-GB" smtClean="0"/>
              <a:t>)</a:t>
            </a:r>
          </a:p>
          <a:p>
            <a:pPr lvl="1">
              <a:spcAft>
                <a:spcPts val="600"/>
              </a:spcAft>
              <a:buFont typeface="Arial" charset="0"/>
              <a:buChar char="•"/>
            </a:pPr>
            <a:r>
              <a:rPr lang="en-GB" smtClean="0"/>
              <a:t>Charge transition level lower on 4C O by ~ 0.3 eV (electrostatic potential difference)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Trapping energy (stability relative to delocalized hole in valence band)</a:t>
            </a:r>
          </a:p>
          <a:p>
            <a:pPr lvl="2">
              <a:buFont typeface="Arial" charset="0"/>
              <a:buChar char="−"/>
            </a:pPr>
            <a:r>
              <a:rPr lang="en-GB" i="1" smtClean="0"/>
              <a:t>E</a:t>
            </a:r>
            <a:r>
              <a:rPr lang="en-GB" i="1" baseline="-25000" smtClean="0"/>
              <a:t>t </a:t>
            </a:r>
            <a:r>
              <a:rPr lang="en-GB" smtClean="0"/>
              <a:t>(3C) = 0.18 eV</a:t>
            </a:r>
          </a:p>
          <a:p>
            <a:pPr lvl="2">
              <a:spcAft>
                <a:spcPts val="600"/>
              </a:spcAft>
              <a:buFont typeface="Arial" charset="0"/>
              <a:buChar char="−"/>
            </a:pPr>
            <a:r>
              <a:rPr lang="en-GB" i="1" smtClean="0"/>
              <a:t>E</a:t>
            </a:r>
            <a:r>
              <a:rPr lang="en-GB" i="1" baseline="-25000" smtClean="0"/>
              <a:t>t </a:t>
            </a:r>
            <a:r>
              <a:rPr lang="en-GB" smtClean="0"/>
              <a:t>(4C) = -0.31 eV [metastable]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Therefore, hole polarons in HfO</a:t>
            </a:r>
            <a:r>
              <a:rPr lang="en-GB" baseline="-25000" smtClean="0"/>
              <a:t>2</a:t>
            </a:r>
            <a:r>
              <a:rPr lang="en-GB" smtClean="0"/>
              <a:t> are confined within 2D layers</a:t>
            </a:r>
          </a:p>
          <a:p>
            <a:pPr lvl="1">
              <a:buFont typeface="Arial" charset="0"/>
              <a:buChar char="•"/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4009769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122863" cy="2786062"/>
          </a:xfrm>
        </p:spPr>
        <p:txBody>
          <a:bodyPr/>
          <a:lstStyle/>
          <a:p>
            <a:r>
              <a:rPr lang="en-GB" smtClean="0"/>
              <a:t>Why is the 4C O ion less stable?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Four terms: kinetic energy, polarisation, strain, electrostatic potential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Kinetic energy and polarisation terms similar for both 4C and 3C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Difference is due to strain (</a:t>
            </a:r>
            <a:r>
              <a:rPr lang="en-GB" i="1" smtClean="0"/>
              <a:t>E</a:t>
            </a:r>
            <a:r>
              <a:rPr lang="en-GB" i="1" baseline="-25000" smtClean="0"/>
              <a:t>s</a:t>
            </a:r>
            <a:r>
              <a:rPr lang="en-GB" smtClean="0"/>
              <a:t>) and electrostatic potential</a:t>
            </a:r>
          </a:p>
          <a:p>
            <a:pPr lvl="1">
              <a:buFont typeface="Arial" charset="0"/>
              <a:buChar char="•"/>
            </a:pPr>
            <a:endParaRPr lang="en-GB" smtClean="0"/>
          </a:p>
          <a:p>
            <a:pPr lvl="1">
              <a:buFont typeface="Arial" charset="0"/>
              <a:buChar char="•"/>
            </a:pPr>
            <a:endParaRPr lang="en-GB" smtClean="0"/>
          </a:p>
        </p:txBody>
      </p:sp>
      <p:pic>
        <p:nvPicPr>
          <p:cNvPr id="2560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98" r="41945" b="37503"/>
          <a:stretch>
            <a:fillRect/>
          </a:stretch>
        </p:blipFill>
        <p:spPr bwMode="auto">
          <a:xfrm>
            <a:off x="900113" y="4243388"/>
            <a:ext cx="3425825" cy="2128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5605" name="Group 3"/>
          <p:cNvGrpSpPr>
            <a:grpSpLocks/>
          </p:cNvGrpSpPr>
          <p:nvPr/>
        </p:nvGrpSpPr>
        <p:grpSpPr bwMode="auto">
          <a:xfrm>
            <a:off x="5345113" y="1574800"/>
            <a:ext cx="3644900" cy="4487863"/>
            <a:chOff x="5307466" y="1455871"/>
            <a:chExt cx="3501797" cy="4181475"/>
          </a:xfrm>
        </p:grpSpPr>
        <p:pic>
          <p:nvPicPr>
            <p:cNvPr id="256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"/>
            <a:stretch>
              <a:fillRect/>
            </a:stretch>
          </p:blipFill>
          <p:spPr bwMode="auto">
            <a:xfrm>
              <a:off x="5312229" y="1455871"/>
              <a:ext cx="3497034" cy="418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5307466" y="1519474"/>
              <a:ext cx="420948" cy="31949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/>
            <a:lstStyle/>
            <a:p>
              <a:pPr marL="2057400" indent="-228600">
                <a:buClr>
                  <a:srgbClr val="009999"/>
                </a:buClr>
                <a:defRPr/>
              </a:pPr>
              <a:endParaRPr lang="en-GB"/>
            </a:p>
          </p:txBody>
        </p:sp>
      </p:grpSp>
      <p:graphicFrame>
        <p:nvGraphicFramePr>
          <p:cNvPr id="25606" name="Object 6"/>
          <p:cNvGraphicFramePr>
            <a:graphicFrameLocks noChangeAspect="1"/>
          </p:cNvGraphicFramePr>
          <p:nvPr/>
        </p:nvGraphicFramePr>
        <p:xfrm>
          <a:off x="722313" y="3551238"/>
          <a:ext cx="3668712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7" name="Equation" r:id="rId6" imgW="2463480" imgH="241200" progId="Equation.3">
                  <p:embed/>
                </p:oleObj>
              </mc:Choice>
              <mc:Fallback>
                <p:oleObj name="Equation" r:id="rId6" imgW="2463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3" y="3551238"/>
                        <a:ext cx="3668712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950913" y="5853113"/>
            <a:ext cx="3214687" cy="179387"/>
          </a:xfrm>
          <a:prstGeom prst="rect">
            <a:avLst/>
          </a:prstGeom>
          <a:solidFill>
            <a:srgbClr val="92D050">
              <a:alpha val="46000"/>
            </a:srgbClr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>
              <a:solidFill>
                <a:srgbClr val="92D05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806825" y="4572000"/>
            <a:ext cx="366713" cy="168275"/>
          </a:xfrm>
          <a:prstGeom prst="rect">
            <a:avLst/>
          </a:prstGeom>
          <a:solidFill>
            <a:srgbClr val="92D050">
              <a:alpha val="46000"/>
            </a:srgbClr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>
              <a:solidFill>
                <a:srgbClr val="92D050"/>
              </a:solidFill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966788" y="5353050"/>
            <a:ext cx="3214687" cy="179388"/>
          </a:xfrm>
          <a:prstGeom prst="rect">
            <a:avLst/>
          </a:prstGeom>
          <a:solidFill>
            <a:srgbClr val="92D050">
              <a:alpha val="46000"/>
            </a:srgbClr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9000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Barrier to hole self-trapping</a:t>
            </a:r>
          </a:p>
        </p:txBody>
      </p:sp>
      <p:pic>
        <p:nvPicPr>
          <p:cNvPr id="1027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" t="1849" r="68475" b="57809"/>
          <a:stretch>
            <a:fillRect/>
          </a:stretch>
        </p:blipFill>
        <p:spPr bwMode="auto">
          <a:xfrm>
            <a:off x="547688" y="1128713"/>
            <a:ext cx="2497137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3" t="1849" r="35509" b="57809"/>
          <a:stretch>
            <a:fillRect/>
          </a:stretch>
        </p:blipFill>
        <p:spPr bwMode="auto">
          <a:xfrm>
            <a:off x="522288" y="1128713"/>
            <a:ext cx="2497137" cy="496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43" t="1961" r="1338" b="57304"/>
          <a:stretch>
            <a:fillRect/>
          </a:stretch>
        </p:blipFill>
        <p:spPr bwMode="auto">
          <a:xfrm>
            <a:off x="542925" y="1138238"/>
            <a:ext cx="2546350" cy="502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1" t="52583" r="68604" b="7635"/>
          <a:stretch>
            <a:fillRect/>
          </a:stretch>
        </p:blipFill>
        <p:spPr bwMode="auto">
          <a:xfrm>
            <a:off x="490538" y="1165225"/>
            <a:ext cx="2538412" cy="494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0" t="52449" r="35513" b="7480"/>
          <a:stretch>
            <a:fillRect/>
          </a:stretch>
        </p:blipFill>
        <p:spPr bwMode="auto">
          <a:xfrm>
            <a:off x="517525" y="1157288"/>
            <a:ext cx="2503488" cy="494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C:\Users\km816\Desktop\MCC\MCC meeting Mar 2012\talk\Full-iso-series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88" t="52602" r="2036" b="7639"/>
          <a:stretch>
            <a:fillRect/>
          </a:stretch>
        </p:blipFill>
        <p:spPr bwMode="auto">
          <a:xfrm>
            <a:off x="552450" y="1187450"/>
            <a:ext cx="2463800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6075363"/>
            <a:ext cx="2992437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634" name="Group 10"/>
          <p:cNvGrpSpPr>
            <a:grpSpLocks/>
          </p:cNvGrpSpPr>
          <p:nvPr/>
        </p:nvGrpSpPr>
        <p:grpSpPr bwMode="auto">
          <a:xfrm>
            <a:off x="4691063" y="1963738"/>
            <a:ext cx="3502025" cy="4181475"/>
            <a:chOff x="5307466" y="1455871"/>
            <a:chExt cx="3501797" cy="4181475"/>
          </a:xfrm>
        </p:grpSpPr>
        <p:pic>
          <p:nvPicPr>
            <p:cNvPr id="26651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76"/>
            <a:stretch>
              <a:fillRect/>
            </a:stretch>
          </p:blipFill>
          <p:spPr bwMode="auto">
            <a:xfrm>
              <a:off x="5312229" y="1455871"/>
              <a:ext cx="3497034" cy="4181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5307466" y="1519371"/>
              <a:ext cx="420660" cy="3190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/>
          </p:spPr>
          <p:txBody>
            <a:bodyPr/>
            <a:lstStyle/>
            <a:p>
              <a:pPr marL="2057400" indent="-228600">
                <a:buClr>
                  <a:srgbClr val="009999"/>
                </a:buClr>
                <a:defRPr/>
              </a:pPr>
              <a:endParaRPr lang="en-GB"/>
            </a:p>
          </p:txBody>
        </p:sp>
      </p:grpSp>
      <p:sp>
        <p:nvSpPr>
          <p:cNvPr id="3" name="Oval 2"/>
          <p:cNvSpPr/>
          <p:nvPr/>
        </p:nvSpPr>
        <p:spPr bwMode="auto">
          <a:xfrm>
            <a:off x="5011738" y="3025775"/>
            <a:ext cx="134937" cy="1381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4" name="Oval 13"/>
          <p:cNvSpPr/>
          <p:nvPr/>
        </p:nvSpPr>
        <p:spPr bwMode="auto">
          <a:xfrm>
            <a:off x="7213600" y="3436938"/>
            <a:ext cx="134938" cy="138112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5" name="Oval 14"/>
          <p:cNvSpPr/>
          <p:nvPr/>
        </p:nvSpPr>
        <p:spPr bwMode="auto">
          <a:xfrm>
            <a:off x="5468938" y="2971800"/>
            <a:ext cx="134937" cy="1381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6" name="Oval 15"/>
          <p:cNvSpPr/>
          <p:nvPr/>
        </p:nvSpPr>
        <p:spPr bwMode="auto">
          <a:xfrm>
            <a:off x="5940425" y="2873375"/>
            <a:ext cx="136525" cy="138113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7" name="Oval 16"/>
          <p:cNvSpPr/>
          <p:nvPr/>
        </p:nvSpPr>
        <p:spPr bwMode="auto">
          <a:xfrm>
            <a:off x="6337300" y="3078163"/>
            <a:ext cx="134938" cy="1397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18" name="Oval 17"/>
          <p:cNvSpPr/>
          <p:nvPr/>
        </p:nvSpPr>
        <p:spPr bwMode="auto">
          <a:xfrm>
            <a:off x="6710363" y="3344863"/>
            <a:ext cx="136525" cy="139700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/>
          <a:lstStyle/>
          <a:p>
            <a:pPr marL="2057400" indent="-228600">
              <a:buClr>
                <a:srgbClr val="009999"/>
              </a:buClr>
              <a:defRPr/>
            </a:pPr>
            <a:endParaRPr lang="en-GB"/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 flipV="1">
            <a:off x="201613" y="3603625"/>
            <a:ext cx="527050" cy="1588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671513" y="3430588"/>
            <a:ext cx="6889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kern="0" dirty="0">
                <a:solidFill>
                  <a:sysClr val="windowText" lastClr="000000"/>
                </a:solidFill>
                <a:effectLst/>
              </a:rPr>
              <a:t>[001]</a:t>
            </a:r>
            <a:endParaRPr lang="en-US" sz="1600" kern="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4" name="Line 8"/>
          <p:cNvSpPr>
            <a:spLocks noChangeShapeType="1"/>
          </p:cNvSpPr>
          <p:nvPr/>
        </p:nvSpPr>
        <p:spPr bwMode="auto">
          <a:xfrm flipV="1">
            <a:off x="212725" y="3117850"/>
            <a:ext cx="120650" cy="503238"/>
          </a:xfrm>
          <a:prstGeom prst="line">
            <a:avLst/>
          </a:prstGeom>
          <a:noFill/>
          <a:ln w="44450">
            <a:solidFill>
              <a:srgbClr val="000000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5" name="Text Box 9"/>
          <p:cNvSpPr txBox="1">
            <a:spLocks noChangeArrowheads="1"/>
          </p:cNvSpPr>
          <p:nvPr/>
        </p:nvSpPr>
        <p:spPr bwMode="auto">
          <a:xfrm>
            <a:off x="0" y="2816225"/>
            <a:ext cx="628650" cy="30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kern="0" dirty="0">
                <a:solidFill>
                  <a:sysClr val="windowText" lastClr="000000"/>
                </a:solidFill>
                <a:effectLst/>
              </a:rPr>
              <a:t>[100]</a:t>
            </a:r>
            <a:endParaRPr lang="en-US" sz="1600" kern="0" dirty="0">
              <a:solidFill>
                <a:sysClr val="windowText" lastClr="000000"/>
              </a:solidFill>
              <a:effectLst/>
            </a:endParaRPr>
          </a:p>
        </p:txBody>
      </p:sp>
      <p:grpSp>
        <p:nvGrpSpPr>
          <p:cNvPr id="26645" name="Group 3"/>
          <p:cNvGrpSpPr>
            <a:grpSpLocks/>
          </p:cNvGrpSpPr>
          <p:nvPr/>
        </p:nvGrpSpPr>
        <p:grpSpPr bwMode="auto">
          <a:xfrm>
            <a:off x="317500" y="5734050"/>
            <a:ext cx="1174750" cy="606425"/>
            <a:chOff x="304801" y="5965759"/>
            <a:chExt cx="1174748" cy="607513"/>
          </a:xfrm>
        </p:grpSpPr>
        <p:sp>
          <p:nvSpPr>
            <p:cNvPr id="27" name="Line 6"/>
            <p:cNvSpPr>
              <a:spLocks noChangeShapeType="1"/>
            </p:cNvSpPr>
            <p:nvPr/>
          </p:nvSpPr>
          <p:spPr bwMode="auto">
            <a:xfrm>
              <a:off x="304801" y="6439683"/>
              <a:ext cx="561974" cy="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8" name="Text Box 7"/>
            <p:cNvSpPr txBox="1">
              <a:spLocks noChangeArrowheads="1"/>
            </p:cNvSpPr>
            <p:nvPr/>
          </p:nvSpPr>
          <p:spPr bwMode="auto">
            <a:xfrm>
              <a:off x="790575" y="6271106"/>
              <a:ext cx="688974" cy="302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kern="0" dirty="0">
                  <a:solidFill>
                    <a:sysClr val="windowText" lastClr="000000"/>
                  </a:solidFill>
                  <a:effectLst/>
                </a:rPr>
                <a:t>[001]</a:t>
              </a:r>
              <a:endParaRPr lang="en-US" sz="1600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9" name="Line 8"/>
            <p:cNvSpPr>
              <a:spLocks noChangeShapeType="1"/>
            </p:cNvSpPr>
            <p:nvPr/>
          </p:nvSpPr>
          <p:spPr bwMode="auto">
            <a:xfrm flipV="1">
              <a:off x="323851" y="5965759"/>
              <a:ext cx="9525" cy="481876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</p:grp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12700" y="5432425"/>
            <a:ext cx="6778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600" kern="0" dirty="0">
                <a:solidFill>
                  <a:sysClr val="windowText" lastClr="000000"/>
                </a:solidFill>
                <a:effectLst/>
              </a:rPr>
              <a:t>[010]</a:t>
            </a:r>
            <a:endParaRPr lang="en-US" sz="1600" kern="0" dirty="0">
              <a:solidFill>
                <a:sysClr val="windowText" lastClr="000000"/>
              </a:solidFill>
              <a:effectLst/>
            </a:endParaRPr>
          </a:p>
        </p:txBody>
      </p:sp>
      <p:sp>
        <p:nvSpPr>
          <p:cNvPr id="26647" name="Content Placeholder 2"/>
          <p:cNvSpPr>
            <a:spLocks noGrp="1"/>
          </p:cNvSpPr>
          <p:nvPr>
            <p:ph idx="1"/>
          </p:nvPr>
        </p:nvSpPr>
        <p:spPr>
          <a:xfrm>
            <a:off x="3584575" y="1314450"/>
            <a:ext cx="5389563" cy="819150"/>
          </a:xfrm>
        </p:spPr>
        <p:txBody>
          <a:bodyPr/>
          <a:lstStyle/>
          <a:p>
            <a:pPr lvl="1">
              <a:buFont typeface="Arial" charset="0"/>
              <a:buChar char="•"/>
            </a:pPr>
            <a:r>
              <a:rPr lang="en-GB" smtClean="0"/>
              <a:t>20 meV fluctuation sufficient for 2D localisation</a:t>
            </a:r>
          </a:p>
          <a:p>
            <a:pPr lvl="1">
              <a:buFont typeface="Arial" charset="0"/>
              <a:buChar char="•"/>
            </a:pPr>
            <a:r>
              <a:rPr lang="en-GB" smtClean="0"/>
              <a:t>40 meV barrier to self-trapping</a:t>
            </a:r>
          </a:p>
          <a:p>
            <a:pPr lvl="1">
              <a:buFont typeface="Arial" charset="0"/>
              <a:buChar char="•"/>
            </a:pPr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662774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5511800" cy="5008562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err="1" smtClean="0"/>
              <a:t>Polaron</a:t>
            </a:r>
            <a:r>
              <a:rPr lang="en-GB" dirty="0" smtClean="0"/>
              <a:t> mobility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Arial" charset="0"/>
              <a:buChar char="•"/>
            </a:pPr>
            <a:r>
              <a:rPr lang="en-GB" dirty="0"/>
              <a:t>Highly anisotropic activation energy</a:t>
            </a:r>
            <a:endParaRPr lang="en-GB" dirty="0" smtClean="0"/>
          </a:p>
          <a:p>
            <a:pPr lvl="2">
              <a:spcBef>
                <a:spcPts val="0"/>
              </a:spcBef>
              <a:spcAft>
                <a:spcPts val="600"/>
              </a:spcAft>
              <a:buFont typeface="Arial" charset="0"/>
              <a:buChar char="−"/>
            </a:pPr>
            <a:r>
              <a:rPr lang="en-GB" dirty="0" smtClean="0"/>
              <a:t>within 3C planes 0.14 </a:t>
            </a:r>
            <a:r>
              <a:rPr lang="en-GB" dirty="0" err="1"/>
              <a:t>eV</a:t>
            </a:r>
            <a:endParaRPr lang="en-GB" dirty="0" smtClean="0"/>
          </a:p>
          <a:p>
            <a:pPr lvl="2">
              <a:spcBef>
                <a:spcPts val="0"/>
              </a:spcBef>
              <a:spcAft>
                <a:spcPts val="600"/>
              </a:spcAft>
              <a:buFont typeface="Arial" charset="0"/>
              <a:buChar char="−"/>
            </a:pPr>
            <a:r>
              <a:rPr lang="en-GB" dirty="0" smtClean="0"/>
              <a:t>perpendicular to 3C planes &gt; 0.60 </a:t>
            </a:r>
            <a:r>
              <a:rPr lang="en-GB" dirty="0" err="1" smtClean="0"/>
              <a:t>eV</a:t>
            </a:r>
            <a:r>
              <a:rPr lang="en-GB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Hopping mechanism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thermal trapping energy (0.18 </a:t>
            </a:r>
            <a:r>
              <a:rPr lang="en-GB" dirty="0" err="1" smtClean="0"/>
              <a:t>eV</a:t>
            </a:r>
            <a:r>
              <a:rPr lang="en-GB" dirty="0" smtClean="0"/>
              <a:t>) is comparable to activation energy</a:t>
            </a:r>
          </a:p>
          <a:p>
            <a:pPr lvl="2">
              <a:spcAft>
                <a:spcPts val="600"/>
              </a:spcAft>
              <a:buFont typeface="Arial" charset="0"/>
              <a:buChar char="−"/>
            </a:pPr>
            <a:r>
              <a:rPr lang="en-GB" dirty="0" smtClean="0"/>
              <a:t>ionisation/re-trapping (</a:t>
            </a:r>
            <a:r>
              <a:rPr lang="en-GB" dirty="0" err="1" smtClean="0"/>
              <a:t>Frenkel</a:t>
            </a:r>
            <a:r>
              <a:rPr lang="en-GB" dirty="0" smtClean="0"/>
              <a:t>-Poole emission) seems to be the relevant transport mechanism</a:t>
            </a:r>
          </a:p>
          <a:p>
            <a:pPr lvl="1">
              <a:buFont typeface="Arial" charset="0"/>
              <a:buChar char="•"/>
            </a:pPr>
            <a:r>
              <a:rPr lang="en-GB" dirty="0" smtClean="0"/>
              <a:t>Experimental high temperature conductivity measurements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p-type (hole ionisation form </a:t>
            </a:r>
            <a:r>
              <a:rPr lang="en-GB" dirty="0" err="1" smtClean="0"/>
              <a:t>cation</a:t>
            </a:r>
            <a:r>
              <a:rPr lang="en-GB" dirty="0" smtClean="0"/>
              <a:t> vacancies)</a:t>
            </a:r>
          </a:p>
          <a:p>
            <a:pPr lvl="2">
              <a:buFont typeface="Arial" charset="0"/>
              <a:buChar char="−"/>
            </a:pPr>
            <a:r>
              <a:rPr lang="en-GB" dirty="0" smtClean="0"/>
              <a:t>activation energy 0.2 </a:t>
            </a:r>
            <a:r>
              <a:rPr lang="en-GB" dirty="0" err="1" smtClean="0"/>
              <a:t>eV</a:t>
            </a:r>
            <a:endParaRPr lang="en-GB" dirty="0" smtClean="0"/>
          </a:p>
        </p:txBody>
      </p:sp>
      <p:pic>
        <p:nvPicPr>
          <p:cNvPr id="27652" name="Picture 2" descr="ideal-bulk-hf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41" t="31886" r="21190" b="38631"/>
          <a:stretch>
            <a:fillRect/>
          </a:stretch>
        </p:blipFill>
        <p:spPr bwMode="auto">
          <a:xfrm>
            <a:off x="6477000" y="1250950"/>
            <a:ext cx="2286000" cy="2112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5"/>
          <p:cNvSpPr>
            <a:spLocks noChangeShapeType="1"/>
          </p:cNvSpPr>
          <p:nvPr/>
        </p:nvSpPr>
        <p:spPr bwMode="auto">
          <a:xfrm flipV="1">
            <a:off x="7764463" y="2320925"/>
            <a:ext cx="274637" cy="460375"/>
          </a:xfrm>
          <a:prstGeom prst="line">
            <a:avLst/>
          </a:prstGeom>
          <a:noFill/>
          <a:ln w="50800">
            <a:solidFill>
              <a:srgbClr val="3333CC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pic>
        <p:nvPicPr>
          <p:cNvPr id="27654" name="Picture 7" descr="ideal-bulk-hfo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6" t="14569" r="-151" b="15288"/>
          <a:stretch>
            <a:fillRect/>
          </a:stretch>
        </p:blipFill>
        <p:spPr bwMode="auto">
          <a:xfrm>
            <a:off x="6105525" y="3584575"/>
            <a:ext cx="2876550" cy="257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Line 16"/>
          <p:cNvSpPr>
            <a:spLocks noChangeShapeType="1"/>
          </p:cNvSpPr>
          <p:nvPr/>
        </p:nvSpPr>
        <p:spPr bwMode="auto">
          <a:xfrm flipV="1">
            <a:off x="7026275" y="4362450"/>
            <a:ext cx="225425" cy="1189038"/>
          </a:xfrm>
          <a:prstGeom prst="line">
            <a:avLst/>
          </a:prstGeom>
          <a:noFill/>
          <a:ln w="38100">
            <a:solidFill>
              <a:srgbClr val="3333CC"/>
            </a:solidFill>
            <a:prstDash val="sysDot"/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GB" sz="1800" kern="0">
              <a:solidFill>
                <a:sysClr val="windowText" lastClr="000000"/>
              </a:solidFill>
              <a:effectLst/>
            </a:endParaRPr>
          </a:p>
        </p:txBody>
      </p:sp>
      <p:grpSp>
        <p:nvGrpSpPr>
          <p:cNvPr id="27656" name="Group 9"/>
          <p:cNvGrpSpPr>
            <a:grpSpLocks/>
          </p:cNvGrpSpPr>
          <p:nvPr/>
        </p:nvGrpSpPr>
        <p:grpSpPr bwMode="auto">
          <a:xfrm>
            <a:off x="5543550" y="5378450"/>
            <a:ext cx="1617663" cy="1042988"/>
            <a:chOff x="4834994" y="3829841"/>
            <a:chExt cx="1617399" cy="1043784"/>
          </a:xfrm>
        </p:grpSpPr>
        <p:sp>
          <p:nvSpPr>
            <p:cNvPr id="11" name="Line 6"/>
            <p:cNvSpPr>
              <a:spLocks noChangeShapeType="1"/>
            </p:cNvSpPr>
            <p:nvPr/>
          </p:nvSpPr>
          <p:spPr bwMode="auto">
            <a:xfrm>
              <a:off x="5052447" y="4709987"/>
              <a:ext cx="731718" cy="0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2" name="Text Box 7"/>
            <p:cNvSpPr txBox="1">
              <a:spLocks noChangeArrowheads="1"/>
            </p:cNvSpPr>
            <p:nvPr/>
          </p:nvSpPr>
          <p:spPr bwMode="auto">
            <a:xfrm>
              <a:off x="5707977" y="4536818"/>
              <a:ext cx="744416" cy="336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kern="0" dirty="0">
                  <a:solidFill>
                    <a:sysClr val="windowText" lastClr="000000"/>
                  </a:solidFill>
                  <a:effectLst/>
                </a:rPr>
                <a:t>[100]</a:t>
              </a:r>
              <a:endParaRPr lang="en-US" sz="1600" kern="0" dirty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6" name="Line 8"/>
            <p:cNvSpPr>
              <a:spLocks noChangeShapeType="1"/>
            </p:cNvSpPr>
            <p:nvPr/>
          </p:nvSpPr>
          <p:spPr bwMode="auto">
            <a:xfrm flipV="1">
              <a:off x="5065144" y="4166648"/>
              <a:ext cx="128566" cy="562404"/>
            </a:xfrm>
            <a:prstGeom prst="line">
              <a:avLst/>
            </a:prstGeom>
            <a:noFill/>
            <a:ln w="44450">
              <a:solidFill>
                <a:srgbClr val="000000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7" name="Text Box 9"/>
            <p:cNvSpPr txBox="1">
              <a:spLocks noChangeArrowheads="1"/>
            </p:cNvSpPr>
            <p:nvPr/>
          </p:nvSpPr>
          <p:spPr bwMode="auto">
            <a:xfrm>
              <a:off x="4834994" y="3829841"/>
              <a:ext cx="677752" cy="3383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GB" sz="1600" kern="0" dirty="0">
                  <a:solidFill>
                    <a:sysClr val="windowText" lastClr="000000"/>
                  </a:solidFill>
                  <a:effectLst/>
                </a:rPr>
                <a:t>[001]</a:t>
              </a:r>
              <a:endParaRPr lang="en-US" sz="1600" kern="0" dirty="0">
                <a:solidFill>
                  <a:sysClr val="windowText" lastClr="000000"/>
                </a:solidFill>
                <a:effectLst/>
              </a:endParaRPr>
            </a:p>
          </p:txBody>
        </p:sp>
      </p:grpSp>
      <p:sp>
        <p:nvSpPr>
          <p:cNvPr id="5" name="Rectangle 4"/>
          <p:cNvSpPr/>
          <p:nvPr/>
        </p:nvSpPr>
        <p:spPr>
          <a:xfrm>
            <a:off x="0" y="6292850"/>
            <a:ext cx="5689600" cy="2762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rgbClr val="009999"/>
              </a:buClr>
              <a:buFont typeface="Wingdings" pitchFamily="2" charset="2"/>
              <a:buNone/>
              <a:defRPr/>
            </a:pPr>
            <a:r>
              <a:rPr lang="en-GB" sz="1200" dirty="0">
                <a:effectLst/>
                <a:latin typeface="Arial"/>
              </a:rPr>
              <a:t>N. M. </a:t>
            </a:r>
            <a:r>
              <a:rPr lang="en-GB" sz="1200" dirty="0" err="1">
                <a:effectLst/>
                <a:latin typeface="Arial"/>
              </a:rPr>
              <a:t>Tallan</a:t>
            </a:r>
            <a:r>
              <a:rPr lang="en-GB" sz="1200" dirty="0">
                <a:effectLst/>
                <a:latin typeface="Arial"/>
              </a:rPr>
              <a:t>, W. C. Tripp, and R.W. Vest, J. Am. Ceram. Soc. </a:t>
            </a:r>
            <a:r>
              <a:rPr lang="en-GB" sz="1200" b="1" dirty="0">
                <a:effectLst/>
                <a:latin typeface="Arial"/>
              </a:rPr>
              <a:t>50</a:t>
            </a:r>
            <a:r>
              <a:rPr lang="en-GB" sz="1200" dirty="0">
                <a:effectLst/>
                <a:latin typeface="Arial"/>
              </a:rPr>
              <a:t>, 279 (1967)</a:t>
            </a:r>
          </a:p>
        </p:txBody>
      </p:sp>
    </p:spTree>
    <p:extLst>
      <p:ext uri="{BB962C8B-B14F-4D97-AF65-F5344CB8AC3E}">
        <p14:creationId xmlns:p14="http://schemas.microsoft.com/office/powerpoint/2010/main" val="2942309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150938" y="925513"/>
            <a:ext cx="6840537" cy="5535612"/>
          </a:xfrm>
          <a:prstGeom prst="roundRect">
            <a:avLst>
              <a:gd name="adj" fmla="val 28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sz="1800" kern="0" smtClean="0">
              <a:solidFill>
                <a:srgbClr val="FFFFFF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7" name="Object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312977"/>
              </p:ext>
            </p:extLst>
          </p:nvPr>
        </p:nvGraphicFramePr>
        <p:xfrm>
          <a:off x="928057" y="2390233"/>
          <a:ext cx="2998787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3" imgW="1841400" imgH="457200" progId="Equation.3">
                  <p:embed/>
                </p:oleObj>
              </mc:Choice>
              <mc:Fallback>
                <p:oleObj name="Equation" r:id="rId3" imgW="1841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8057" y="2390233"/>
                        <a:ext cx="2998787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4494811" cy="50006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GB" dirty="0" smtClean="0"/>
              <a:t>Atomistic interatomic potentials</a:t>
            </a:r>
          </a:p>
          <a:p>
            <a:pPr lvl="1">
              <a:spcBef>
                <a:spcPts val="648"/>
              </a:spcBef>
            </a:pPr>
            <a:r>
              <a:rPr lang="en-GB" dirty="0" smtClean="0"/>
              <a:t>For </a:t>
            </a:r>
            <a:r>
              <a:rPr lang="en-GB" dirty="0"/>
              <a:t>ionic materials </a:t>
            </a:r>
            <a:r>
              <a:rPr lang="en-GB" dirty="0" smtClean="0"/>
              <a:t>shell </a:t>
            </a:r>
            <a:r>
              <a:rPr lang="en-GB" dirty="0"/>
              <a:t>model </a:t>
            </a:r>
            <a:r>
              <a:rPr lang="en-GB" dirty="0" smtClean="0"/>
              <a:t>potentials are very accurate and efficient</a:t>
            </a:r>
          </a:p>
          <a:p>
            <a:pPr lvl="1">
              <a:spcBef>
                <a:spcPts val="648"/>
              </a:spcBef>
            </a:pPr>
            <a:endParaRPr lang="en-GB" dirty="0"/>
          </a:p>
          <a:p>
            <a:pPr lvl="1">
              <a:spcBef>
                <a:spcPts val="648"/>
              </a:spcBef>
            </a:pPr>
            <a:endParaRPr lang="en-GB" dirty="0" smtClean="0"/>
          </a:p>
          <a:p>
            <a:pPr lvl="1">
              <a:spcBef>
                <a:spcPts val="648"/>
              </a:spcBef>
            </a:pPr>
            <a:r>
              <a:rPr lang="en-GB" dirty="0" smtClean="0"/>
              <a:t>Electrostatic </a:t>
            </a:r>
            <a:r>
              <a:rPr lang="en-GB" dirty="0"/>
              <a:t>+ short </a:t>
            </a:r>
            <a:r>
              <a:rPr lang="en-GB" dirty="0" smtClean="0"/>
              <a:t>range + </a:t>
            </a:r>
            <a:r>
              <a:rPr lang="en-GB" dirty="0" err="1" smtClean="0"/>
              <a:t>polarisability</a:t>
            </a:r>
            <a:endParaRPr lang="en-GB" dirty="0" smtClean="0"/>
          </a:p>
          <a:p>
            <a:pPr lvl="1">
              <a:spcBef>
                <a:spcPts val="648"/>
              </a:spcBef>
            </a:pPr>
            <a:r>
              <a:rPr lang="en-GB" dirty="0" smtClean="0"/>
              <a:t>Parameterised against experimental properties</a:t>
            </a:r>
          </a:p>
          <a:p>
            <a:pPr lvl="1">
              <a:spcBef>
                <a:spcPts val="648"/>
              </a:spcBef>
            </a:pPr>
            <a:r>
              <a:rPr lang="en-GB" dirty="0" smtClean="0"/>
              <a:t>Low </a:t>
            </a:r>
            <a:r>
              <a:rPr lang="en-GB" dirty="0"/>
              <a:t>computational cost → large complex systems and efficient </a:t>
            </a:r>
            <a:r>
              <a:rPr lang="en-GB" dirty="0" smtClean="0"/>
              <a:t>screening</a:t>
            </a:r>
          </a:p>
          <a:p>
            <a:pPr lvl="1"/>
            <a:endParaRPr lang="en-GB" sz="1400" dirty="0"/>
          </a:p>
          <a:p>
            <a:pPr lvl="1"/>
            <a:endParaRPr lang="en-GB" sz="1400" dirty="0"/>
          </a:p>
          <a:p>
            <a:endParaRPr lang="en-GB" dirty="0"/>
          </a:p>
        </p:txBody>
      </p:sp>
      <p:sp>
        <p:nvSpPr>
          <p:cNvPr id="37" name="Text Box 44"/>
          <p:cNvSpPr txBox="1">
            <a:spLocks noChangeArrowheads="1"/>
          </p:cNvSpPr>
          <p:nvPr/>
        </p:nvSpPr>
        <p:spPr bwMode="auto">
          <a:xfrm>
            <a:off x="0" y="6320353"/>
            <a:ext cx="4914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buClr>
                <a:srgbClr val="009999"/>
              </a:buClr>
              <a:buFont typeface="Wingdings" pitchFamily="2" charset="2"/>
              <a:buNone/>
            </a:pPr>
            <a:r>
              <a:rPr lang="en-US" sz="1400" dirty="0">
                <a:solidFill>
                  <a:srgbClr val="000000"/>
                </a:solidFill>
                <a:effectLst/>
              </a:rPr>
              <a:t>G. V. Lewis and C. R. A. </a:t>
            </a:r>
            <a:r>
              <a:rPr lang="en-US" sz="1400" dirty="0" err="1">
                <a:solidFill>
                  <a:srgbClr val="000000"/>
                </a:solidFill>
                <a:effectLst/>
              </a:rPr>
              <a:t>Catlow</a:t>
            </a:r>
            <a:r>
              <a:rPr lang="en-US" sz="1400" dirty="0">
                <a:solidFill>
                  <a:srgbClr val="000000"/>
                </a:solidFill>
                <a:effectLst/>
              </a:rPr>
              <a:t>, J. Phys. </a:t>
            </a:r>
            <a:r>
              <a:rPr lang="en-US" sz="1400" dirty="0" smtClean="0">
                <a:solidFill>
                  <a:srgbClr val="000000"/>
                </a:solidFill>
                <a:effectLst/>
              </a:rPr>
              <a:t>C </a:t>
            </a:r>
            <a:r>
              <a:rPr lang="en-US" sz="1400" b="1" dirty="0">
                <a:solidFill>
                  <a:srgbClr val="000000"/>
                </a:solidFill>
                <a:effectLst/>
              </a:rPr>
              <a:t>18</a:t>
            </a:r>
            <a:r>
              <a:rPr lang="en-US" sz="1400" dirty="0">
                <a:solidFill>
                  <a:srgbClr val="000000"/>
                </a:solidFill>
                <a:effectLst/>
              </a:rPr>
              <a:t>, 1149 (1985)</a:t>
            </a:r>
          </a:p>
        </p:txBody>
      </p:sp>
      <p:pic>
        <p:nvPicPr>
          <p:cNvPr id="7234" name="Picture 6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75" y="3666949"/>
            <a:ext cx="4041214" cy="2876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7236296" y="3880768"/>
            <a:ext cx="1440160" cy="6480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057400" indent="-228600">
              <a:buClr>
                <a:srgbClr val="009999"/>
              </a:buClr>
            </a:pPr>
            <a:endParaRPr lang="en-GB" smtClean="0"/>
          </a:p>
        </p:txBody>
      </p:sp>
      <p:grpSp>
        <p:nvGrpSpPr>
          <p:cNvPr id="4" name="Group 3"/>
          <p:cNvGrpSpPr/>
          <p:nvPr/>
        </p:nvGrpSpPr>
        <p:grpSpPr>
          <a:xfrm>
            <a:off x="7919289" y="4010600"/>
            <a:ext cx="664133" cy="626493"/>
            <a:chOff x="7703432" y="1382801"/>
            <a:chExt cx="961475" cy="927263"/>
          </a:xfrm>
        </p:grpSpPr>
        <p:sp>
          <p:nvSpPr>
            <p:cNvPr id="10" name="Oval 27"/>
            <p:cNvSpPr>
              <a:spLocks noChangeArrowheads="1"/>
            </p:cNvSpPr>
            <p:nvPr/>
          </p:nvSpPr>
          <p:spPr bwMode="auto">
            <a:xfrm>
              <a:off x="7703432" y="1382801"/>
              <a:ext cx="961475" cy="927263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800" kern="0" smtClean="0">
                <a:solidFill>
                  <a:srgbClr val="FFFFFF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28"/>
            <p:cNvSpPr>
              <a:spLocks noChangeArrowheads="1"/>
            </p:cNvSpPr>
            <p:nvPr/>
          </p:nvSpPr>
          <p:spPr bwMode="auto">
            <a:xfrm>
              <a:off x="8100747" y="1757797"/>
              <a:ext cx="158361" cy="171816"/>
            </a:xfrm>
            <a:prstGeom prst="ellipse">
              <a:avLst/>
            </a:prstGeom>
            <a:solidFill>
              <a:srgbClr val="000000"/>
            </a:solidFill>
            <a:ln w="254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US" sz="1800" kern="0" smtClean="0">
                <a:solidFill>
                  <a:srgbClr val="FFFFFF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Line 29"/>
            <p:cNvSpPr>
              <a:spLocks noChangeShapeType="1"/>
            </p:cNvSpPr>
            <p:nvPr/>
          </p:nvSpPr>
          <p:spPr bwMode="auto">
            <a:xfrm flipV="1">
              <a:off x="8178514" y="1708707"/>
              <a:ext cx="0" cy="3681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3" name="Line 30"/>
            <p:cNvSpPr>
              <a:spLocks noChangeShapeType="1"/>
            </p:cNvSpPr>
            <p:nvPr/>
          </p:nvSpPr>
          <p:spPr bwMode="auto">
            <a:xfrm flipV="1">
              <a:off x="8177100" y="1686889"/>
              <a:ext cx="65041" cy="1636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4" name="Line 31"/>
            <p:cNvSpPr>
              <a:spLocks noChangeShapeType="1"/>
            </p:cNvSpPr>
            <p:nvPr/>
          </p:nvSpPr>
          <p:spPr bwMode="auto">
            <a:xfrm>
              <a:off x="8124784" y="1673253"/>
              <a:ext cx="111701" cy="12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 flipV="1">
              <a:off x="8129026" y="1650071"/>
              <a:ext cx="108873" cy="20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6" name="Line 33"/>
            <p:cNvSpPr>
              <a:spLocks noChangeShapeType="1"/>
            </p:cNvSpPr>
            <p:nvPr/>
          </p:nvSpPr>
          <p:spPr bwMode="auto">
            <a:xfrm>
              <a:off x="8123370" y="1633708"/>
              <a:ext cx="111701" cy="12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7" name="Line 34"/>
            <p:cNvSpPr>
              <a:spLocks noChangeShapeType="1"/>
            </p:cNvSpPr>
            <p:nvPr/>
          </p:nvSpPr>
          <p:spPr bwMode="auto">
            <a:xfrm flipV="1">
              <a:off x="8127612" y="1610526"/>
              <a:ext cx="108873" cy="20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8119128" y="1594163"/>
              <a:ext cx="111701" cy="12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19" name="Line 36"/>
            <p:cNvSpPr>
              <a:spLocks noChangeShapeType="1"/>
            </p:cNvSpPr>
            <p:nvPr/>
          </p:nvSpPr>
          <p:spPr bwMode="auto">
            <a:xfrm flipV="1">
              <a:off x="8123370" y="1570981"/>
              <a:ext cx="108873" cy="20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0" name="Line 37"/>
            <p:cNvSpPr>
              <a:spLocks noChangeShapeType="1"/>
            </p:cNvSpPr>
            <p:nvPr/>
          </p:nvSpPr>
          <p:spPr bwMode="auto">
            <a:xfrm>
              <a:off x="8119128" y="1555981"/>
              <a:ext cx="111701" cy="1227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1" name="Line 38"/>
            <p:cNvSpPr>
              <a:spLocks noChangeShapeType="1"/>
            </p:cNvSpPr>
            <p:nvPr/>
          </p:nvSpPr>
          <p:spPr bwMode="auto">
            <a:xfrm flipV="1">
              <a:off x="8123370" y="1532800"/>
              <a:ext cx="108873" cy="20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2" name="Line 39"/>
            <p:cNvSpPr>
              <a:spLocks noChangeShapeType="1"/>
            </p:cNvSpPr>
            <p:nvPr/>
          </p:nvSpPr>
          <p:spPr bwMode="auto">
            <a:xfrm>
              <a:off x="8168616" y="1521891"/>
              <a:ext cx="65041" cy="818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  <p:sp>
          <p:nvSpPr>
            <p:cNvPr id="23" name="Line 40"/>
            <p:cNvSpPr>
              <a:spLocks noChangeShapeType="1"/>
            </p:cNvSpPr>
            <p:nvPr/>
          </p:nvSpPr>
          <p:spPr bwMode="auto">
            <a:xfrm flipV="1">
              <a:off x="8171444" y="1397801"/>
              <a:ext cx="1414" cy="11863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en-GB" sz="1800" kern="0" smtClean="0">
                <a:solidFill>
                  <a:sysClr val="windowText" lastClr="000000"/>
                </a:solidFill>
                <a:effectLst/>
              </a:endParaRPr>
            </a:p>
          </p:txBody>
        </p:sp>
      </p:grpSp>
      <p:sp>
        <p:nvSpPr>
          <p:cNvPr id="24" name="Text Box 41"/>
          <p:cNvSpPr txBox="1">
            <a:spLocks noChangeArrowheads="1"/>
          </p:cNvSpPr>
          <p:nvPr/>
        </p:nvSpPr>
        <p:spPr bwMode="auto">
          <a:xfrm>
            <a:off x="7766843" y="3873321"/>
            <a:ext cx="30489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sz="1400" kern="0" dirty="0" smtClean="0">
                <a:solidFill>
                  <a:srgbClr val="000000"/>
                </a:solidFill>
                <a:effectLst/>
                <a:latin typeface="Arial"/>
              </a:rPr>
              <a:t>Y</a:t>
            </a:r>
            <a:endParaRPr lang="en-US" sz="1400" kern="0" dirty="0" smtClean="0">
              <a:solidFill>
                <a:srgbClr val="000000"/>
              </a:solidFill>
              <a:effectLst/>
              <a:latin typeface="Arial"/>
            </a:endParaRPr>
          </a:p>
        </p:txBody>
      </p:sp>
      <p:sp>
        <p:nvSpPr>
          <p:cNvPr id="40" name="Title 1"/>
          <p:cNvSpPr>
            <a:spLocks noGrp="1"/>
          </p:cNvSpPr>
          <p:nvPr>
            <p:ph type="title"/>
          </p:nvPr>
        </p:nvSpPr>
        <p:spPr>
          <a:xfrm>
            <a:off x="2700338" y="115888"/>
            <a:ext cx="6192837" cy="72072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74" y="1327052"/>
            <a:ext cx="2051214" cy="20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754924" y="2047133"/>
            <a:ext cx="56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b="1" dirty="0" smtClean="0">
                <a:effectLst/>
              </a:rPr>
              <a:t>O</a:t>
            </a:r>
            <a:r>
              <a:rPr lang="en-GB" b="1" baseline="30000" dirty="0" smtClean="0">
                <a:effectLst/>
              </a:rPr>
              <a:t>2-</a:t>
            </a:r>
            <a:endParaRPr lang="en-GB" b="1" baseline="30000" dirty="0">
              <a:effectLst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709384" y="1344043"/>
            <a:ext cx="824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GB" b="1" dirty="0" smtClean="0">
                <a:effectLst/>
              </a:rPr>
              <a:t>Mg</a:t>
            </a:r>
            <a:r>
              <a:rPr lang="en-GB" b="1" baseline="30000" dirty="0" smtClean="0">
                <a:effectLst/>
              </a:rPr>
              <a:t>2+</a:t>
            </a:r>
            <a:endParaRPr lang="en-GB" b="1" baseline="30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70316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293264" y="1967433"/>
            <a:ext cx="3967904" cy="4227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GB" dirty="0" smtClean="0">
                <a:effectLst/>
              </a:rPr>
              <a:t>Solve many-electron problem to determine most stable structure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GB" dirty="0" smtClean="0">
                <a:effectLst/>
              </a:rPr>
              <a:t>Density functional theory good compromise between accuracy and computational cost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GB" dirty="0" smtClean="0">
                <a:effectLst/>
              </a:rPr>
              <a:t>Predict structure of materials in 3D (dependence on conditions)</a:t>
            </a: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en-GB" dirty="0" smtClean="0">
                <a:effectLst/>
              </a:rPr>
              <a:t>Predict corresponding properties (including those that are difficult to measure directly)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4522536"/>
              </p:ext>
            </p:extLst>
          </p:nvPr>
        </p:nvGraphicFramePr>
        <p:xfrm>
          <a:off x="5956587" y="1629874"/>
          <a:ext cx="1943061" cy="431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82" name="Equation" r:id="rId3" imgW="685800" imgH="152400" progId="Equation.3">
                  <p:embed/>
                </p:oleObj>
              </mc:Choice>
              <mc:Fallback>
                <p:oleObj name="Equation" r:id="rId3" imgW="685800" imgH="152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956587" y="1629874"/>
                        <a:ext cx="1943061" cy="4317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Fe3O4.png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t="13082" r="29629" b="16340"/>
          <a:stretch/>
        </p:blipFill>
        <p:spPr>
          <a:xfrm>
            <a:off x="5912012" y="2255537"/>
            <a:ext cx="1917354" cy="1691782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67622" y="1375738"/>
            <a:ext cx="4712940" cy="539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None/>
              <a:defRPr sz="200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  <a:lvl2pPr marL="355600" indent="-26035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100000"/>
              <a:buFont typeface="Arial" pitchFamily="34" charset="0"/>
              <a:buChar char="•"/>
              <a:tabLst/>
              <a:defRPr sz="1800">
                <a:solidFill>
                  <a:srgbClr val="000000"/>
                </a:solidFill>
                <a:latin typeface="+mn-lt"/>
                <a:cs typeface="+mn-cs"/>
              </a:defRPr>
            </a:lvl2pPr>
            <a:lvl3pPr marL="723900" indent="-192088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Arial" pitchFamily="34" charset="0"/>
              <a:buChar char="−"/>
              <a:defRPr sz="1600">
                <a:solidFill>
                  <a:srgbClr val="000000"/>
                </a:solidFill>
                <a:latin typeface="+mn-lt"/>
                <a:cs typeface="+mn-cs"/>
              </a:defRPr>
            </a:lvl3pPr>
            <a:lvl4pPr marL="9763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4pPr>
            <a:lvl5pPr marL="1255713" indent="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Tx/>
              <a:buNone/>
              <a:defRPr sz="1400">
                <a:solidFill>
                  <a:srgbClr val="000000"/>
                </a:solidFill>
                <a:latin typeface="+mn-lt"/>
                <a:cs typeface="+mn-cs"/>
              </a:defRPr>
            </a:lvl5pPr>
            <a:lvl6pPr marL="25146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6pPr>
            <a:lvl7pPr marL="29718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7pPr>
            <a:lvl8pPr marL="34290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8pPr>
            <a:lvl9pPr marL="3886200" indent="-228600" algn="l" rtl="0" eaLnBrk="1" fontAlgn="base" hangingPunct="1">
              <a:spcBef>
                <a:spcPct val="30000"/>
              </a:spcBef>
              <a:spcAft>
                <a:spcPct val="0"/>
              </a:spcAft>
              <a:buClr>
                <a:srgbClr val="002569"/>
              </a:buClr>
              <a:buSzPct val="65000"/>
              <a:buFont typeface="Wingdings" pitchFamily="2" charset="2"/>
              <a:buChar char="n"/>
              <a:defRPr sz="2400">
                <a:solidFill>
                  <a:srgbClr val="000000"/>
                </a:solidFill>
                <a:latin typeface="+mn-lt"/>
                <a:cs typeface="+mn-cs"/>
              </a:defRPr>
            </a:lvl9pPr>
          </a:lstStyle>
          <a:p>
            <a:r>
              <a:rPr lang="en-GB" dirty="0" smtClean="0">
                <a:effectLst/>
              </a:rPr>
              <a:t>First principles theoretical modelling</a:t>
            </a:r>
          </a:p>
        </p:txBody>
      </p:sp>
      <p:pic>
        <p:nvPicPr>
          <p:cNvPr id="10" name="Picture 9" descr="Screen Shot 2015-04-01 at 11.30.24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4664" r="53544" b="2908"/>
          <a:stretch/>
        </p:blipFill>
        <p:spPr>
          <a:xfrm>
            <a:off x="5564181" y="4058209"/>
            <a:ext cx="2504329" cy="242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58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250825" y="1125538"/>
            <a:ext cx="3798888" cy="5416550"/>
          </a:xfrm>
        </p:spPr>
        <p:txBody>
          <a:bodyPr/>
          <a:lstStyle/>
          <a:p>
            <a:r>
              <a:rPr lang="en-GB" dirty="0" err="1">
                <a:latin typeface="Arial" charset="0"/>
                <a:cs typeface="Arial" charset="0"/>
              </a:rPr>
              <a:t>Bicrystal</a:t>
            </a:r>
            <a:r>
              <a:rPr lang="en-GB" dirty="0">
                <a:latin typeface="Arial" charset="0"/>
                <a:cs typeface="Arial" charset="0"/>
              </a:rPr>
              <a:t> approach</a:t>
            </a:r>
          </a:p>
          <a:p>
            <a:pPr lvl="1">
              <a:buFont typeface="Arial" charset="0"/>
              <a:buChar char="•"/>
            </a:pPr>
            <a:r>
              <a:rPr lang="en-GB" dirty="0">
                <a:latin typeface="Arial" charset="0"/>
                <a:cs typeface="Arial" charset="0"/>
              </a:rPr>
              <a:t>Consider well defined interface between two oriented crystals</a:t>
            </a:r>
          </a:p>
          <a:p>
            <a:pPr lvl="1">
              <a:buFont typeface="Arial" charset="0"/>
              <a:buChar char="•"/>
            </a:pPr>
            <a:r>
              <a:rPr lang="en-GB" dirty="0">
                <a:latin typeface="Arial" charset="0"/>
                <a:cs typeface="Arial" charset="0"/>
              </a:rPr>
              <a:t>Find stable atomic structure by minimising energy with respect to:</a:t>
            </a:r>
          </a:p>
          <a:p>
            <a:pPr lvl="2">
              <a:buFont typeface="Arial" charset="0"/>
              <a:buChar char="−"/>
            </a:pPr>
            <a:r>
              <a:rPr lang="en-GB" dirty="0" err="1">
                <a:latin typeface="Arial" charset="0"/>
                <a:cs typeface="Arial" charset="0"/>
              </a:rPr>
              <a:t>Intergrain</a:t>
            </a:r>
            <a:r>
              <a:rPr lang="en-GB" dirty="0">
                <a:latin typeface="Arial" charset="0"/>
                <a:cs typeface="Arial" charset="0"/>
              </a:rPr>
              <a:t> translation and dilation</a:t>
            </a:r>
          </a:p>
          <a:p>
            <a:pPr lvl="2">
              <a:buFont typeface="Arial" charset="0"/>
              <a:buChar char="−"/>
            </a:pPr>
            <a:r>
              <a:rPr lang="en-GB" dirty="0">
                <a:latin typeface="Arial" charset="0"/>
                <a:cs typeface="Arial" charset="0"/>
              </a:rPr>
              <a:t>Addition/removal of ions at interface</a:t>
            </a:r>
          </a:p>
          <a:p>
            <a:pPr lvl="1">
              <a:buFont typeface="Arial" charset="0"/>
              <a:buChar char="•"/>
            </a:pPr>
            <a:endParaRPr lang="en-GB" dirty="0">
              <a:latin typeface="Arial" charset="0"/>
              <a:cs typeface="Arial" charset="0"/>
            </a:endParaRPr>
          </a:p>
          <a:p>
            <a:pPr lvl="1">
              <a:buFont typeface="Arial" charset="0"/>
              <a:buChar char="•"/>
            </a:pPr>
            <a:r>
              <a:rPr lang="en-GB" dirty="0">
                <a:latin typeface="Arial" charset="0"/>
                <a:cs typeface="Arial" charset="0"/>
              </a:rPr>
              <a:t>Mimics experimental </a:t>
            </a:r>
            <a:r>
              <a:rPr lang="en-GB" dirty="0" err="1">
                <a:latin typeface="Arial" charset="0"/>
                <a:cs typeface="Arial" charset="0"/>
              </a:rPr>
              <a:t>bicrystal</a:t>
            </a:r>
            <a:r>
              <a:rPr lang="en-GB" dirty="0">
                <a:latin typeface="Arial" charset="0"/>
                <a:cs typeface="Arial" charset="0"/>
              </a:rPr>
              <a:t> approach often used in transmission electron microscopy</a:t>
            </a:r>
          </a:p>
          <a:p>
            <a:pPr lvl="1">
              <a:buFont typeface="Arial" charset="0"/>
              <a:buChar char="•"/>
            </a:pPr>
            <a:r>
              <a:rPr lang="en-GB" dirty="0">
                <a:latin typeface="Arial" charset="0"/>
                <a:cs typeface="Arial" charset="0"/>
              </a:rPr>
              <a:t>Screen structures at classical level then at DFT level</a:t>
            </a:r>
          </a:p>
        </p:txBody>
      </p:sp>
      <p:pic>
        <p:nvPicPr>
          <p:cNvPr id="972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25" y="1204913"/>
            <a:ext cx="2435225" cy="2420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97284" name="Picture 4" descr="ECM_GB_Onl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0" t="27579" r="25124" b="27161"/>
          <a:stretch>
            <a:fillRect/>
          </a:stretch>
        </p:blipFill>
        <p:spPr bwMode="auto">
          <a:xfrm>
            <a:off x="7356475" y="1379538"/>
            <a:ext cx="1482725" cy="235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5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charset="0"/>
                <a:cs typeface="Arial" charset="0"/>
              </a:rPr>
              <a:t>Modelling</a:t>
            </a:r>
            <a:r>
              <a:rPr lang="en-US" dirty="0" smtClean="0">
                <a:latin typeface="Arial" charset="0"/>
                <a:cs typeface="Arial" charset="0"/>
              </a:rPr>
              <a:t> extended defects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48" name="AutoShape 12"/>
          <p:cNvSpPr>
            <a:spLocks noChangeArrowheads="1"/>
          </p:cNvSpPr>
          <p:nvPr/>
        </p:nvSpPr>
        <p:spPr bwMode="auto">
          <a:xfrm>
            <a:off x="4857465" y="3815011"/>
            <a:ext cx="4106404" cy="403239"/>
          </a:xfrm>
          <a:prstGeom prst="roundRect">
            <a:avLst>
              <a:gd name="adj" fmla="val 713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StarSymbol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n-GB" sz="1400" kern="0" dirty="0">
                <a:effectLst/>
                <a:latin typeface="Arial" charset="0"/>
                <a:ea typeface="ＭＳ Ｐゴシック" charset="0"/>
              </a:rPr>
              <a:t>K. P. McKenna and A. L. </a:t>
            </a:r>
            <a:r>
              <a:rPr lang="en-GB" sz="1400" kern="0" dirty="0" err="1" smtClean="0">
                <a:effectLst/>
                <a:latin typeface="Arial" charset="0"/>
                <a:ea typeface="ＭＳ Ｐゴシック" charset="0"/>
              </a:rPr>
              <a:t>Shluger</a:t>
            </a:r>
            <a:r>
              <a:rPr lang="en-GB" sz="1400" kern="0" dirty="0" smtClean="0">
                <a:effectLst/>
                <a:latin typeface="Arial" charset="0"/>
                <a:ea typeface="ＭＳ Ｐゴシック" charset="0"/>
              </a:rPr>
              <a:t>, Nature </a:t>
            </a:r>
            <a:r>
              <a:rPr lang="en-GB" sz="1400" kern="0" dirty="0">
                <a:effectLst/>
                <a:latin typeface="Arial" charset="0"/>
                <a:ea typeface="ＭＳ Ｐゴシック" charset="0"/>
              </a:rPr>
              <a:t>Materials </a:t>
            </a:r>
            <a:r>
              <a:rPr lang="en-GB" sz="1400" b="1" kern="0" dirty="0">
                <a:effectLst/>
                <a:latin typeface="Arial" charset="0"/>
                <a:ea typeface="ＭＳ Ｐゴシック" charset="0"/>
              </a:rPr>
              <a:t>7</a:t>
            </a:r>
            <a:r>
              <a:rPr lang="en-GB" sz="1400" kern="0" dirty="0">
                <a:effectLst/>
                <a:latin typeface="Arial" charset="0"/>
                <a:ea typeface="ＭＳ Ｐゴシック" charset="0"/>
              </a:rPr>
              <a:t>, 859-862 (2008</a:t>
            </a:r>
            <a:r>
              <a:rPr lang="en-GB" sz="1400" kern="0" dirty="0" smtClean="0">
                <a:effectLst/>
                <a:latin typeface="Arial" charset="0"/>
                <a:ea typeface="ＭＳ Ｐゴシック" charset="0"/>
              </a:rPr>
              <a:t>)</a:t>
            </a:r>
            <a:endParaRPr lang="en-GB" sz="1400" kern="0" dirty="0">
              <a:effectLst/>
              <a:latin typeface="Arial" charset="0"/>
              <a:ea typeface="ＭＳ Ｐゴシック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406843" y="4379565"/>
            <a:ext cx="4572000" cy="2091268"/>
            <a:chOff x="4406843" y="4379565"/>
            <a:chExt cx="4572000" cy="2091268"/>
          </a:xfrm>
        </p:grpSpPr>
        <p:pic>
          <p:nvPicPr>
            <p:cNvPr id="97289" name="Picture 5" descr="Full-size image (81 K)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694" r="49753"/>
            <a:stretch>
              <a:fillRect/>
            </a:stretch>
          </p:blipFill>
          <p:spPr bwMode="auto">
            <a:xfrm>
              <a:off x="5976523" y="4379565"/>
              <a:ext cx="1773053" cy="1729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Rectangle 44"/>
            <p:cNvSpPr/>
            <p:nvPr/>
          </p:nvSpPr>
          <p:spPr bwMode="auto">
            <a:xfrm>
              <a:off x="4406843" y="6175624"/>
              <a:ext cx="4572000" cy="29520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r" fontAlgn="auto">
                <a:lnSpc>
                  <a:spcPct val="93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45000"/>
                <a:buFont typeface="StarSymbol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r>
                <a:rPr lang="en-GB" sz="1400" kern="0" dirty="0">
                  <a:effectLst/>
                  <a:latin typeface="Arial" charset="0"/>
                  <a:ea typeface="ＭＳ Ｐゴシック" charset="0"/>
                </a:rPr>
                <a:t>H.-S. Lee </a:t>
              </a:r>
              <a:r>
                <a:rPr lang="en-GB" sz="1400" i="1" kern="0" dirty="0">
                  <a:effectLst/>
                  <a:latin typeface="Arial" charset="0"/>
                  <a:ea typeface="ＭＳ Ｐゴシック" charset="0"/>
                </a:rPr>
                <a:t>et al.</a:t>
              </a:r>
              <a:r>
                <a:rPr lang="en-GB" sz="1400" kern="0" dirty="0">
                  <a:effectLst/>
                  <a:latin typeface="Arial" charset="0"/>
                  <a:ea typeface="ＭＳ Ｐゴシック" charset="0"/>
                </a:rPr>
                <a:t>, </a:t>
              </a:r>
              <a:r>
                <a:rPr lang="en-GB" sz="1400" kern="0" dirty="0" err="1">
                  <a:effectLst/>
                  <a:latin typeface="Arial" charset="0"/>
                  <a:ea typeface="ＭＳ Ｐゴシック" charset="0"/>
                </a:rPr>
                <a:t>Ultramicroscopy</a:t>
              </a:r>
              <a:r>
                <a:rPr lang="en-GB" sz="1400" kern="0" dirty="0">
                  <a:effectLst/>
                  <a:latin typeface="Arial" charset="0"/>
                  <a:ea typeface="ＭＳ Ｐゴシック" charset="0"/>
                </a:rPr>
                <a:t> </a:t>
              </a:r>
              <a:r>
                <a:rPr lang="en-GB" sz="1400" b="1" kern="0" dirty="0">
                  <a:effectLst/>
                  <a:latin typeface="Arial" charset="0"/>
                  <a:ea typeface="ＭＳ Ｐゴシック" charset="0"/>
                </a:rPr>
                <a:t>111</a:t>
              </a:r>
              <a:r>
                <a:rPr lang="en-GB" sz="1400" kern="0" dirty="0">
                  <a:effectLst/>
                  <a:latin typeface="Arial" charset="0"/>
                  <a:ea typeface="ＭＳ Ｐゴシック" charset="0"/>
                </a:rPr>
                <a:t>, 1531 (2011)</a:t>
              </a:r>
            </a:p>
          </p:txBody>
        </p:sp>
        <p:sp>
          <p:nvSpPr>
            <p:cNvPr id="97291" name="TextBox 46"/>
            <p:cNvSpPr txBox="1">
              <a:spLocks noChangeArrowheads="1"/>
            </p:cNvSpPr>
            <p:nvPr/>
          </p:nvSpPr>
          <p:spPr bwMode="auto">
            <a:xfrm>
              <a:off x="5951577" y="4394071"/>
              <a:ext cx="997389" cy="3999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ＭＳ Ｐゴシック" charset="0"/>
                  <a:cs typeface="Arial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65000"/>
                <a:buFont typeface="Wingdings" charset="0"/>
                <a:buChar char="n"/>
                <a:defRPr sz="2000">
                  <a:solidFill>
                    <a:srgbClr val="000000"/>
                  </a:solidFill>
                  <a:latin typeface="Tahoma" charset="0"/>
                  <a:ea typeface="Arial" charset="0"/>
                  <a:cs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GB" b="1" dirty="0" smtClean="0">
                  <a:solidFill>
                    <a:srgbClr val="FFFFFF"/>
                  </a:solidFill>
                  <a:effectLst/>
                </a:rPr>
                <a:t>SrTiO</a:t>
              </a:r>
              <a:r>
                <a:rPr lang="en-GB" b="1" baseline="-25000" dirty="0" smtClean="0">
                  <a:solidFill>
                    <a:srgbClr val="FFFFFF"/>
                  </a:solidFill>
                  <a:effectLst/>
                </a:rPr>
                <a:t>3</a:t>
              </a:r>
              <a:endParaRPr lang="en-GB" b="1" dirty="0" smtClean="0">
                <a:solidFill>
                  <a:srgbClr val="FFFFFF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453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0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1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5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9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UofYpowerpointblue">
  <a:themeElements>
    <a:clrScheme name="UofY_new_powerpoint_template-fancy_v3 7">
      <a:dk1>
        <a:srgbClr val="B4AF80"/>
      </a:dk1>
      <a:lt1>
        <a:srgbClr val="FFFFFF"/>
      </a:lt1>
      <a:dk2>
        <a:srgbClr val="C8C6A2"/>
      </a:dk2>
      <a:lt2>
        <a:srgbClr val="827F4C"/>
      </a:lt2>
      <a:accent1>
        <a:srgbClr val="7C784E"/>
      </a:accent1>
      <a:accent2>
        <a:srgbClr val="A2A4AC"/>
      </a:accent2>
      <a:accent3>
        <a:srgbClr val="E0DFCE"/>
      </a:accent3>
      <a:accent4>
        <a:srgbClr val="DADADA"/>
      </a:accent4>
      <a:accent5>
        <a:srgbClr val="BFBEB2"/>
      </a:accent5>
      <a:accent6>
        <a:srgbClr val="92949B"/>
      </a:accent6>
      <a:hlink>
        <a:srgbClr val="33CCCC"/>
      </a:hlink>
      <a:folHlink>
        <a:srgbClr val="009999"/>
      </a:folHlink>
    </a:clrScheme>
    <a:fontScheme name="UofY_new_powerpoint_template-fancy_v3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20574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folHlink"/>
          </a:buClr>
          <a:buSzPct val="65000"/>
          <a:buFont typeface="Wingdings" pitchFamily="2" charset="2"/>
          <a:buChar char="n"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Tahoma" pitchFamily="34" charset="0"/>
            <a:cs typeface="Arial" charset="0"/>
          </a:defRPr>
        </a:defPPr>
      </a:lstStyle>
    </a:lnDef>
  </a:objectDefaults>
  <a:extraClrSchemeLst>
    <a:extraClrScheme>
      <a:clrScheme name="UofY_new_powerpoint_template-fancy_v3 1">
        <a:dk1>
          <a:srgbClr val="663300"/>
        </a:dk1>
        <a:lt1>
          <a:srgbClr val="FFFFFF"/>
        </a:lt1>
        <a:dk2>
          <a:srgbClr val="996600"/>
        </a:dk2>
        <a:lt2>
          <a:srgbClr val="DBBD71"/>
        </a:lt2>
        <a:accent1>
          <a:srgbClr val="F8A500"/>
        </a:accent1>
        <a:accent2>
          <a:srgbClr val="808000"/>
        </a:accent2>
        <a:accent3>
          <a:srgbClr val="CAB8AA"/>
        </a:accent3>
        <a:accent4>
          <a:srgbClr val="DADADA"/>
        </a:accent4>
        <a:accent5>
          <a:srgbClr val="FBCFAA"/>
        </a:accent5>
        <a:accent6>
          <a:srgbClr val="737300"/>
        </a:accent6>
        <a:hlink>
          <a:srgbClr val="FFCC66"/>
        </a:hlink>
        <a:folHlink>
          <a:srgbClr val="CCA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2">
        <a:dk1>
          <a:srgbClr val="660000"/>
        </a:dk1>
        <a:lt1>
          <a:srgbClr val="FFFFFF"/>
        </a:lt1>
        <a:dk2>
          <a:srgbClr val="800000"/>
        </a:dk2>
        <a:lt2>
          <a:srgbClr val="FFFFCC"/>
        </a:lt2>
        <a:accent1>
          <a:srgbClr val="CC66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B8AA"/>
        </a:accent5>
        <a:accent6>
          <a:srgbClr val="AC6D56"/>
        </a:accent6>
        <a:hlink>
          <a:srgbClr val="FFFF99"/>
        </a:hlink>
        <a:folHlink>
          <a:srgbClr val="E5B325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3">
        <a:dk1>
          <a:srgbClr val="003300"/>
        </a:dk1>
        <a:lt1>
          <a:srgbClr val="FFFFFF"/>
        </a:lt1>
        <a:dk2>
          <a:srgbClr val="4D6A2A"/>
        </a:dk2>
        <a:lt2>
          <a:srgbClr val="CCFF99"/>
        </a:lt2>
        <a:accent1>
          <a:srgbClr val="2EB62E"/>
        </a:accent1>
        <a:accent2>
          <a:srgbClr val="527C3A"/>
        </a:accent2>
        <a:accent3>
          <a:srgbClr val="B2B9AC"/>
        </a:accent3>
        <a:accent4>
          <a:srgbClr val="DADADA"/>
        </a:accent4>
        <a:accent5>
          <a:srgbClr val="ADD7AD"/>
        </a:accent5>
        <a:accent6>
          <a:srgbClr val="497034"/>
        </a:accent6>
        <a:hlink>
          <a:srgbClr val="DDD8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4">
        <a:dk1>
          <a:srgbClr val="005A58"/>
        </a:dk1>
        <a:lt1>
          <a:srgbClr val="FFFFFF"/>
        </a:lt1>
        <a:dk2>
          <a:srgbClr val="00716E"/>
        </a:dk2>
        <a:lt2>
          <a:srgbClr val="FFFF99"/>
        </a:lt2>
        <a:accent1>
          <a:srgbClr val="2DB3B0"/>
        </a:accent1>
        <a:accent2>
          <a:srgbClr val="6D6FC7"/>
        </a:accent2>
        <a:accent3>
          <a:srgbClr val="AABBBA"/>
        </a:accent3>
        <a:accent4>
          <a:srgbClr val="DADADA"/>
        </a:accent4>
        <a:accent5>
          <a:srgbClr val="ADD6D4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5">
        <a:dk1>
          <a:srgbClr val="003366"/>
        </a:dk1>
        <a:lt1>
          <a:srgbClr val="FFFFFF"/>
        </a:lt1>
        <a:dk2>
          <a:srgbClr val="2B5481"/>
        </a:dk2>
        <a:lt2>
          <a:srgbClr val="E5FFFF"/>
        </a:lt2>
        <a:accent1>
          <a:srgbClr val="336699"/>
        </a:accent1>
        <a:accent2>
          <a:srgbClr val="00B000"/>
        </a:accent2>
        <a:accent3>
          <a:srgbClr val="ACB3C1"/>
        </a:accent3>
        <a:accent4>
          <a:srgbClr val="DADADA"/>
        </a:accent4>
        <a:accent5>
          <a:srgbClr val="ADB8CA"/>
        </a:accent5>
        <a:accent6>
          <a:srgbClr val="009F00"/>
        </a:accent6>
        <a:hlink>
          <a:srgbClr val="00CCFF"/>
        </a:hlink>
        <a:folHlink>
          <a:srgbClr val="B5FFF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6">
        <a:dk1>
          <a:srgbClr val="2F2D25"/>
        </a:dk1>
        <a:lt1>
          <a:srgbClr val="FFFFFF"/>
        </a:lt1>
        <a:dk2>
          <a:srgbClr val="656151"/>
        </a:dk2>
        <a:lt2>
          <a:srgbClr val="FFFFCC"/>
        </a:lt2>
        <a:accent1>
          <a:srgbClr val="818173"/>
        </a:accent1>
        <a:accent2>
          <a:srgbClr val="809EA8"/>
        </a:accent2>
        <a:accent3>
          <a:srgbClr val="B8B7B3"/>
        </a:accent3>
        <a:accent4>
          <a:srgbClr val="DADADA"/>
        </a:accent4>
        <a:accent5>
          <a:srgbClr val="C1C1BC"/>
        </a:accent5>
        <a:accent6>
          <a:srgbClr val="738F98"/>
        </a:accent6>
        <a:hlink>
          <a:srgbClr val="E2C86A"/>
        </a:hlink>
        <a:folHlink>
          <a:srgbClr val="B7B6A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7">
        <a:dk1>
          <a:srgbClr val="B4AF80"/>
        </a:dk1>
        <a:lt1>
          <a:srgbClr val="FFFFFF"/>
        </a:lt1>
        <a:dk2>
          <a:srgbClr val="C8C6A2"/>
        </a:dk2>
        <a:lt2>
          <a:srgbClr val="827F4C"/>
        </a:lt2>
        <a:accent1>
          <a:srgbClr val="7C784E"/>
        </a:accent1>
        <a:accent2>
          <a:srgbClr val="A2A4AC"/>
        </a:accent2>
        <a:accent3>
          <a:srgbClr val="E0DFCE"/>
        </a:accent3>
        <a:accent4>
          <a:srgbClr val="DADADA"/>
        </a:accent4>
        <a:accent5>
          <a:srgbClr val="BFBEB2"/>
        </a:accent5>
        <a:accent6>
          <a:srgbClr val="92949B"/>
        </a:accent6>
        <a:hlink>
          <a:srgbClr val="33CC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ofY_new_powerpoint_template-fancy_v3 8">
        <a:dk1>
          <a:srgbClr val="000000"/>
        </a:dk1>
        <a:lt1>
          <a:srgbClr val="DDDDDD"/>
        </a:lt1>
        <a:dk2>
          <a:srgbClr val="000000"/>
        </a:dk2>
        <a:lt2>
          <a:srgbClr val="B8B7D1"/>
        </a:lt2>
        <a:accent1>
          <a:srgbClr val="F1F0F4"/>
        </a:accent1>
        <a:accent2>
          <a:srgbClr val="C1BCFC"/>
        </a:accent2>
        <a:accent3>
          <a:srgbClr val="EBEBEB"/>
        </a:accent3>
        <a:accent4>
          <a:srgbClr val="000000"/>
        </a:accent4>
        <a:accent5>
          <a:srgbClr val="F7F6F8"/>
        </a:accent5>
        <a:accent6>
          <a:srgbClr val="AFAAE4"/>
        </a:accent6>
        <a:hlink>
          <a:srgbClr val="5454C6"/>
        </a:hlink>
        <a:folHlink>
          <a:srgbClr val="6A6F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fY_new_powerpoint_template-fancy_v3 9">
        <a:dk1>
          <a:srgbClr val="000000"/>
        </a:dk1>
        <a:lt1>
          <a:srgbClr val="FFFFFF"/>
        </a:lt1>
        <a:dk2>
          <a:srgbClr val="00A29E"/>
        </a:dk2>
        <a:lt2>
          <a:srgbClr val="CBCBCB"/>
        </a:lt2>
        <a:accent1>
          <a:srgbClr val="E5E5FF"/>
        </a:accent1>
        <a:accent2>
          <a:srgbClr val="79CD6B"/>
        </a:accent2>
        <a:accent3>
          <a:srgbClr val="FFFFFF"/>
        </a:accent3>
        <a:accent4>
          <a:srgbClr val="000000"/>
        </a:accent4>
        <a:accent5>
          <a:srgbClr val="F0F0FF"/>
        </a:accent5>
        <a:accent6>
          <a:srgbClr val="6DBA60"/>
        </a:accent6>
        <a:hlink>
          <a:srgbClr val="4477DE"/>
        </a:hlink>
        <a:folHlink>
          <a:srgbClr val="65498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UofYpowerpointblue</Template>
  <TotalTime>12794</TotalTime>
  <Words>3925</Words>
  <Application>Microsoft Macintosh PowerPoint</Application>
  <PresentationFormat>On-screen Show (4:3)</PresentationFormat>
  <Paragraphs>508</Paragraphs>
  <Slides>68</Slides>
  <Notes>13</Notes>
  <HiddenSlides>0</HiddenSlides>
  <MMClips>0</MMClips>
  <ScaleCrop>false</ScaleCrop>
  <HeadingPairs>
    <vt:vector size="6" baseType="variant">
      <vt:variant>
        <vt:lpstr>Theme</vt:lpstr>
      </vt:variant>
      <vt:variant>
        <vt:i4>11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UofYpowerpointblue</vt:lpstr>
      <vt:lpstr>2_UofYpowerpointblue</vt:lpstr>
      <vt:lpstr>3_UofYpowerpointblue</vt:lpstr>
      <vt:lpstr>5_UofYpowerpointblue</vt:lpstr>
      <vt:lpstr>9_UofYpowerpointblue</vt:lpstr>
      <vt:lpstr>8_UofYpowerpointblue</vt:lpstr>
      <vt:lpstr>4_UofYpowerpointblue</vt:lpstr>
      <vt:lpstr>6_UofYpowerpointblue</vt:lpstr>
      <vt:lpstr>7_UofYpowerpointblue</vt:lpstr>
      <vt:lpstr>10_UofYpowerpointblue</vt:lpstr>
      <vt:lpstr>11_UofYpowerpointblue</vt:lpstr>
      <vt:lpstr>Equation</vt:lpstr>
      <vt:lpstr>The role of metal-oxide grain boundaries for applications in photovoltaics and spintronics</vt:lpstr>
      <vt:lpstr>McKenna Materials Modelling group</vt:lpstr>
      <vt:lpstr>Introduction</vt:lpstr>
      <vt:lpstr>PowerPoint Presentation</vt:lpstr>
      <vt:lpstr>Outline</vt:lpstr>
      <vt:lpstr>PowerPoint Presentation</vt:lpstr>
      <vt:lpstr>PowerPoint Presentation</vt:lpstr>
      <vt:lpstr>PowerPoint Presentation</vt:lpstr>
      <vt:lpstr>Modelling extended defects</vt:lpstr>
      <vt:lpstr>Defect induced structure transformation</vt:lpstr>
      <vt:lpstr>PowerPoint Presentation</vt:lpstr>
      <vt:lpstr>Electron diffusion in polycrystalline TiO2</vt:lpstr>
      <vt:lpstr>What is known?</vt:lpstr>
      <vt:lpstr>PowerPoint Presentation</vt:lpstr>
      <vt:lpstr>Grain boundary in rutile</vt:lpstr>
      <vt:lpstr>Electron polaron trapping energies in TiO2</vt:lpstr>
      <vt:lpstr>e diffusion perpendicular to grain boundary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Magnetoresistive tunnel junctions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Acknowledgements</vt:lpstr>
      <vt:lpstr>PowerPoint Presentation</vt:lpstr>
      <vt:lpstr>PowerPoint Presentation</vt:lpstr>
      <vt:lpstr>PowerPoint Presentation</vt:lpstr>
      <vt:lpstr>Magnetoresistive tunnel junctions</vt:lpstr>
      <vt:lpstr>PowerPoint Presentation</vt:lpstr>
      <vt:lpstr>B defect formation energies</vt:lpstr>
      <vt:lpstr>EELS mapping</vt:lpstr>
      <vt:lpstr>PowerPoint Presentation</vt:lpstr>
      <vt:lpstr>PowerPoint Presentation</vt:lpstr>
      <vt:lpstr>PowerPoint Presentation</vt:lpstr>
      <vt:lpstr>A complex problem</vt:lpstr>
      <vt:lpstr>Modelling electron trapping</vt:lpstr>
      <vt:lpstr>Electron polaron trapping energies in TiO2</vt:lpstr>
      <vt:lpstr>Parallel to grain boundary (y-direction)</vt:lpstr>
      <vt:lpstr>Parallel to grain boundary (x-direction)</vt:lpstr>
      <vt:lpstr>PowerPoint Presentation</vt:lpstr>
      <vt:lpstr>PowerPoint Presentation</vt:lpstr>
      <vt:lpstr>PowerPoint Presentation</vt:lpstr>
      <vt:lpstr>Calculation of Hab and λ</vt:lpstr>
      <vt:lpstr>PowerPoint Presentation</vt:lpstr>
      <vt:lpstr>PowerPoint Presentation</vt:lpstr>
      <vt:lpstr>Cancelation of nonlinearity (CON) method</vt:lpstr>
      <vt:lpstr>Hole trapping in m-HfO2/ZrO2</vt:lpstr>
      <vt:lpstr>PowerPoint Presentation</vt:lpstr>
      <vt:lpstr>PowerPoint Presentation</vt:lpstr>
      <vt:lpstr>PowerPoint Presentation</vt:lpstr>
      <vt:lpstr>PowerPoint Presentation</vt:lpstr>
      <vt:lpstr>Barrier to hole self-trapping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Electronic Properties of Polycrystalline Metal-Oxide Materials</dc:title>
  <dc:creator>Keith McKenna</dc:creator>
  <cp:lastModifiedBy>Keith McKenna</cp:lastModifiedBy>
  <cp:revision>430</cp:revision>
  <dcterms:created xsi:type="dcterms:W3CDTF">2011-09-28T12:37:50Z</dcterms:created>
  <dcterms:modified xsi:type="dcterms:W3CDTF">2017-07-11T14:53:24Z</dcterms:modified>
</cp:coreProperties>
</file>